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1" r:id="rId14"/>
    <p:sldId id="280"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259" r:id="rId36"/>
    <p:sldId id="303" r:id="rId37"/>
    <p:sldId id="304" r:id="rId38"/>
    <p:sldId id="305" r:id="rId39"/>
    <p:sldId id="311" r:id="rId40"/>
    <p:sldId id="306" r:id="rId41"/>
    <p:sldId id="309" r:id="rId42"/>
    <p:sldId id="310" r:id="rId4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B7A8D-DD01-B546-A5E7-E290157DA475}">
          <p14:sldIdLst>
            <p14:sldId id="268"/>
            <p14:sldId id="269"/>
            <p14:sldId id="270"/>
            <p14:sldId id="271"/>
            <p14:sldId id="272"/>
            <p14:sldId id="273"/>
            <p14:sldId id="274"/>
            <p14:sldId id="275"/>
            <p14:sldId id="276"/>
            <p14:sldId id="277"/>
            <p14:sldId id="278"/>
            <p14:sldId id="279"/>
            <p14:sldId id="281"/>
            <p14:sldId id="280"/>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259"/>
            <p14:sldId id="303"/>
            <p14:sldId id="304"/>
            <p14:sldId id="305"/>
            <p14:sldId id="311"/>
            <p14:sldId id="306"/>
            <p14:sldId id="309"/>
            <p14:sldId id="310"/>
          </p14:sldIdLst>
        </p14:section>
        <p14:section name="Untitled Section" id="{2D1AE099-27EB-9A4F-AEE4-D1CACFFA45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80070"/>
    <a:srgbClr val="CCCCFF"/>
    <a:srgbClr val="CC99FF"/>
    <a:srgbClr val="E20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2" autoAdjust="0"/>
    <p:restoredTop sz="94615"/>
  </p:normalViewPr>
  <p:slideViewPr>
    <p:cSldViewPr snapToGrid="0" snapToObjects="1">
      <p:cViewPr varScale="1">
        <p:scale>
          <a:sx n="95" d="100"/>
          <a:sy n="95"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B43D5-F3DC-4AF4-9F42-727DB04CA924}" type="datetimeFigureOut">
              <a:rPr lang="en-AU" smtClean="0"/>
              <a:t>26/07/2021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2302-E05A-4141-A3CB-C676C85A38D4}" type="slidenum">
              <a:rPr lang="en-AU" smtClean="0"/>
              <a:t>‹#›</a:t>
            </a:fld>
            <a:endParaRPr lang="en-AU"/>
          </a:p>
        </p:txBody>
      </p:sp>
    </p:spTree>
    <p:extLst>
      <p:ext uri="{BB962C8B-B14F-4D97-AF65-F5344CB8AC3E}">
        <p14:creationId xmlns:p14="http://schemas.microsoft.com/office/powerpoint/2010/main" val="174940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370506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235268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4169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lvl="1"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7554" indent="-177554"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a:t>
            </a:r>
            <a:r>
              <a:rPr lang="en-AU" altLang="en-US" dirty="0">
                <a:latin typeface="Arial" pitchFamily="34" charset="0"/>
                <a:ea typeface="ＭＳ Ｐゴシック" pitchFamily="34" charset="-128"/>
                <a:cs typeface="Arial" pitchFamily="34" charset="0"/>
              </a:rPr>
              <a:t>Website: http://educationstandards.nsw.edu.au/wps/portal/nesa/11-12/hsc/hsc-all-my-own-work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139701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48383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7554" indent="-177554">
              <a:buFont typeface="Arial" panose="020B0604020202020204" pitchFamily="34" charset="0"/>
              <a:buChar cha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a:buFont typeface="Arial" panose="020B0604020202020204" pitchFamily="34" charset="0"/>
              <a:buChar cha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 for those students wanting to enter university.</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0" indent="0">
              <a:buFont typeface="Arial" panose="020B0604020202020204" pitchFamily="34" charset="0"/>
              <a:buNone/>
            </a:pPr>
            <a:endParaRPr lang="en-US" dirty="0"/>
          </a:p>
          <a:p>
            <a:pPr marL="177554" indent="-177554">
              <a:buFont typeface="Arial" panose="020B0604020202020204" pitchFamily="34" charset="0"/>
              <a:buChar char="•"/>
            </a:pPr>
            <a:r>
              <a:rPr lang="en-US" dirty="0"/>
              <a:t>http://educationstandards.nsw.edu.au/wps/portal/nesa/11-12/stage-6-learning-areas/stage-6-english</a:t>
            </a:r>
            <a:endParaRPr lang="en-AU" dirty="0"/>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176213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US" b="1" dirty="0"/>
              <a:t>English Advanced</a:t>
            </a:r>
            <a:r>
              <a:rPr lang="en-US" dirty="0"/>
              <a:t> </a:t>
            </a:r>
            <a:r>
              <a:rPr lang="en-AU" dirty="0"/>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7554" indent="-177554">
              <a:buFont typeface="Arial" panose="020B0604020202020204" pitchFamily="34" charset="0"/>
              <a:buChar char="•"/>
            </a:pPr>
            <a:r>
              <a:rPr lang="en-AU" b="1" dirty="0"/>
              <a:t>English Extension 1</a:t>
            </a:r>
            <a:r>
              <a:rPr lang="en-AU" dirty="0"/>
              <a:t> provides students who undertake Advanced English and are accomplished in their use of English with the opportunity to extend their use of language and self-expression in creative and critical ways.</a:t>
            </a:r>
          </a:p>
          <a:p>
            <a:pPr marL="177554" indent="-177554">
              <a:buFont typeface="Arial" panose="020B0604020202020204" pitchFamily="34" charset="0"/>
              <a:buChar char="•"/>
            </a:pPr>
            <a:r>
              <a:rPr lang="en-AU" b="1" dirty="0"/>
              <a:t>English Extension 2</a:t>
            </a:r>
            <a:r>
              <a:rPr lang="en-AU" dirty="0"/>
              <a:t> </a:t>
            </a:r>
            <a:r>
              <a:rPr lang="en-US" altLang="en-US" dirty="0">
                <a:latin typeface="Arial" pitchFamily="34" charset="0"/>
                <a:ea typeface="ヒラギノ角ゴ Pro W3" charset="-128"/>
              </a:rPr>
              <a:t>consists of a Major Work undertaken over 60 indicative hours of study. This course </a:t>
            </a:r>
            <a:r>
              <a:rPr lang="en-AU" dirty="0"/>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177554" marR="0" indent="-177554"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English Standard</a:t>
            </a:r>
            <a:r>
              <a:rPr lang="en-AU" dirty="0"/>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7554" indent="-177554">
              <a:buFont typeface="Arial" panose="020B0604020202020204" pitchFamily="34" charset="0"/>
              <a:buChar char="•"/>
            </a:pPr>
            <a:r>
              <a:rPr lang="en-AU" b="1" dirty="0"/>
              <a:t>English EAL/D</a:t>
            </a:r>
            <a:r>
              <a:rPr lang="en-AU" dirty="0"/>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7554" indent="-177554" defTabSz="473476">
              <a:buFont typeface="Arial" panose="020B0604020202020204" pitchFamily="34" charset="0"/>
              <a:buChar char="•"/>
              <a:defRPr/>
            </a:pPr>
            <a:r>
              <a:rPr lang="en-US" b="1" dirty="0"/>
              <a:t>English Studies </a:t>
            </a:r>
            <a:r>
              <a:rPr lang="en-AU" dirty="0"/>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a:t>
            </a:r>
          </a:p>
          <a:p>
            <a:pPr marL="177554" indent="-177554" defTabSz="473476">
              <a:buFont typeface="Arial" panose="020B0604020202020204" pitchFamily="34" charset="0"/>
              <a:buChar char="•"/>
              <a:defRPr/>
            </a:pPr>
            <a:r>
              <a:rPr lang="en-US" dirty="0"/>
              <a:t>In English Studies, students will be able to sit for an optional HSC examination and will be reported on a common scale with the English Standard and English Advanced courses. Students choosing not to sit for the English Studies HSC examination will still be eligible for the HSC if they have satisfactorily completed courses that comprise the pattern of study required by NESA. To be eligible for an ATAR, students studying the English Studies course must complete the optional HSC examination and include a further 8 units of Category A courses in their pattern of study.</a:t>
            </a:r>
            <a:endParaRPr lang="en-AU" dirty="0"/>
          </a:p>
          <a:p>
            <a:pPr marL="177554" indent="-177554">
              <a:buFont typeface="Arial" panose="020B0604020202020204" pitchFamily="34" charset="0"/>
              <a:buChar char="•"/>
            </a:pPr>
            <a:r>
              <a:rPr lang="en-US" dirty="0"/>
              <a:t>Students should seek advice from the English Faculty regarding their suitability for a particular course. </a:t>
            </a:r>
          </a:p>
          <a:p>
            <a:pPr marL="177554" indent="-177554">
              <a:buFont typeface="Arial" panose="020B0604020202020204" pitchFamily="34" charset="0"/>
              <a:buChar char="•"/>
            </a:pPr>
            <a:endParaRPr lang="en-US" dirty="0"/>
          </a:p>
          <a:p>
            <a:r>
              <a:rPr lang="en-AU" dirty="0"/>
              <a:t>http://educationstandards.nsw.edu.au/wps/portal/nesa/11-12/stage-6-learning-areas/stage-6-english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305868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7554" indent="-177554" defTabSz="473476">
              <a:buFontTx/>
              <a:buChar char="•"/>
              <a:defRPr/>
            </a:pPr>
            <a:r>
              <a:rPr lang="en-US" dirty="0"/>
              <a:t>The </a:t>
            </a:r>
            <a:r>
              <a:rPr lang="en-US" b="1" dirty="0"/>
              <a:t>Mathematics Advanced </a:t>
            </a:r>
            <a:r>
              <a:rPr lang="en-US" dirty="0"/>
              <a:t>course is a calculus based course focused on developing student awareness of mathematics as a unique and powerful way of viewing the world to investigate order, relation, pattern, uncertainty and generality.</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marR="0" indent="-177554" algn="l" defTabSz="457200" rtl="0" eaLnBrk="0" fontAlgn="base" latinLnBrk="0" hangingPunct="0">
              <a:lnSpc>
                <a:spcPct val="100000"/>
              </a:lnSpc>
              <a:spcBef>
                <a:spcPct val="30000"/>
              </a:spcBef>
              <a:spcAft>
                <a:spcPct val="0"/>
              </a:spcAft>
              <a:buClrTx/>
              <a:buSzTx/>
              <a:buFontTx/>
              <a:buChar char="•"/>
              <a:tabLst/>
              <a:defRPr/>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Mathematics Standard </a:t>
            </a:r>
            <a:r>
              <a:rPr lang="en-AU" dirty="0">
                <a:latin typeface="Arial" panose="020B0604020202020204" pitchFamily="34" charset="0"/>
                <a:cs typeface="Arial" panose="020B0604020202020204" pitchFamily="34" charset="0"/>
              </a:rPr>
              <a:t>courses</a:t>
            </a:r>
            <a:r>
              <a:rPr lang="en-AU" baseline="0" dirty="0">
                <a:latin typeface="Arial" panose="020B0604020202020204" pitchFamily="34" charset="0"/>
                <a:cs typeface="Arial" panose="020B0604020202020204" pitchFamily="34" charset="0"/>
              </a:rPr>
              <a:t> are</a:t>
            </a:r>
            <a:r>
              <a:rPr lang="en-AU" dirty="0">
                <a:latin typeface="Arial" panose="020B0604020202020204" pitchFamily="34" charset="0"/>
                <a:cs typeface="Arial" panose="020B0604020202020204" pitchFamily="34" charset="0"/>
              </a:rPr>
              <a:t>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7554" indent="-177554">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pPr marL="177554" indent="-177554" defTabSz="473476">
              <a:buFontTx/>
              <a:buChar char="•"/>
              <a:defRPr/>
            </a:pPr>
            <a:endParaRPr lang="en-US" altLang="en-US" dirty="0">
              <a:latin typeface="Arial" pitchFamily="34" charset="0"/>
              <a:ea typeface="ヒラギノ角ゴ Pro W3" charset="-128"/>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 </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323884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1</a:t>
            </a:r>
            <a:r>
              <a:rPr lang="en-AU" dirty="0">
                <a:latin typeface="Arial" panose="020B0604020202020204" pitchFamily="34" charset="0"/>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7554" indent="-177554">
              <a:buFont typeface="Arial" panose="020B0604020202020204" pitchFamily="34" charset="0"/>
              <a:buChar char="•"/>
            </a:pPr>
            <a:r>
              <a:rPr lang="en-AU" b="1" dirty="0">
                <a:latin typeface="Arial" panose="020B0604020202020204" pitchFamily="34" charset="0"/>
                <a:cs typeface="Arial" panose="020B0604020202020204" pitchFamily="34" charset="0"/>
              </a:rPr>
              <a:t>Mathematics Standard 2</a:t>
            </a:r>
            <a:r>
              <a:rPr lang="en-AU" dirty="0">
                <a:latin typeface="Arial" panose="020B0604020202020204" pitchFamily="34" charset="0"/>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Students studying </a:t>
            </a:r>
            <a:r>
              <a:rPr lang="en-AU" b="1" dirty="0">
                <a:latin typeface="Arial" panose="020B0604020202020204" pitchFamily="34" charset="0"/>
                <a:cs typeface="Arial" panose="020B0604020202020204" pitchFamily="34" charset="0"/>
              </a:rPr>
              <a:t>Mathematics Standard 1 </a:t>
            </a:r>
            <a:r>
              <a:rPr lang="en-AU" dirty="0">
                <a:latin typeface="Arial" panose="020B0604020202020204" pitchFamily="34" charset="0"/>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7554" indent="-177554">
              <a:buFont typeface="Arial" panose="020B0604020202020204" pitchFamily="34" charset="0"/>
              <a:buChar char="•"/>
            </a:pPr>
            <a:r>
              <a:rPr lang="en-AU" dirty="0">
                <a:latin typeface="Arial" panose="020B0604020202020204" pitchFamily="34" charset="0"/>
                <a:cs typeface="Arial" panose="020B0604020202020204" pitchFamily="34" charset="0"/>
              </a:rPr>
              <a:t>All students studying </a:t>
            </a:r>
            <a:r>
              <a:rPr lang="en-AU" b="1" dirty="0">
                <a:latin typeface="Arial" panose="020B0604020202020204" pitchFamily="34" charset="0"/>
                <a:cs typeface="Arial" panose="020B0604020202020204" pitchFamily="34" charset="0"/>
              </a:rPr>
              <a:t>Mathematics Standard 2 </a:t>
            </a:r>
            <a:r>
              <a:rPr lang="en-AU" dirty="0">
                <a:latin typeface="Arial" panose="020B0604020202020204" pitchFamily="34" charset="0"/>
                <a:cs typeface="Arial" panose="020B0604020202020204" pitchFamily="34" charset="0"/>
              </a:rPr>
              <a:t>will sit for an HSC examination.</a:t>
            </a:r>
          </a:p>
          <a:p>
            <a:pPr marL="177554" indent="-177554" defTabSz="473476">
              <a:buFontTx/>
              <a:buChar char="•"/>
              <a:defRPr/>
            </a:pPr>
            <a:r>
              <a:rPr lang="en-AU" b="1" dirty="0">
                <a:latin typeface="Arial" panose="020B0604020202020204" pitchFamily="34" charset="0"/>
                <a:cs typeface="Arial" panose="020B0604020202020204" pitchFamily="34" charset="0"/>
              </a:rPr>
              <a:t>Mathematics Advanced </a:t>
            </a:r>
            <a:r>
              <a:rPr lang="en-AU" dirty="0">
                <a:latin typeface="Arial" panose="020B0604020202020204" pitchFamily="34" charset="0"/>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1 </a:t>
            </a:r>
            <a:r>
              <a:rPr lang="en-AU" dirty="0">
                <a:latin typeface="Arial" panose="020B0604020202020204" pitchFamily="34" charset="0"/>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7554" indent="-177554" defTabSz="473476">
              <a:buFontTx/>
              <a:buChar char="•"/>
              <a:defRPr/>
            </a:pPr>
            <a:r>
              <a:rPr lang="en-AU" b="1" dirty="0">
                <a:latin typeface="Arial" panose="020B0604020202020204" pitchFamily="34" charset="0"/>
                <a:cs typeface="Arial" panose="020B0604020202020204" pitchFamily="34" charset="0"/>
              </a:rPr>
              <a:t>Mathematics Extension 2 </a:t>
            </a:r>
            <a:r>
              <a:rPr lang="en-AU" dirty="0">
                <a:latin typeface="Arial" panose="020B0604020202020204" pitchFamily="34" charset="0"/>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7554" indent="-177554" defTabSz="473476">
              <a:buFontTx/>
              <a:buChar char="•"/>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7554" indent="-177554">
              <a:buFont typeface="Arial" panose="020B0604020202020204" pitchFamily="34" charset="0"/>
              <a:buChar char="•"/>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http://educationstandards.nsw.edu.au/wps/portal/nesa/11-12/stage-6-learning-areas/stage-6-mathematics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580755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defRPr/>
            </a:pPr>
            <a:r>
              <a:rPr lang="en-US" altLang="en-US" dirty="0">
                <a:latin typeface="Arial" pitchFamily="34" charset="0"/>
                <a:ea typeface="ＭＳ Ｐゴシック" pitchFamily="34" charset="-128"/>
                <a:cs typeface="Arial" pitchFamily="34" charset="0"/>
              </a:rPr>
              <a:t>Eligibility criteria apply language</a:t>
            </a:r>
            <a:r>
              <a:rPr lang="en-US" altLang="en-US" baseline="0" dirty="0">
                <a:latin typeface="Arial" pitchFamily="34" charset="0"/>
                <a:ea typeface="ＭＳ Ｐゴシック" pitchFamily="34" charset="-128"/>
                <a:cs typeface="Arial" pitchFamily="34" charset="0"/>
              </a:rPr>
              <a:t> courses</a:t>
            </a:r>
            <a:r>
              <a:rPr lang="en-US" altLang="en-US" dirty="0">
                <a:latin typeface="Arial" pitchFamily="34" charset="0"/>
                <a:ea typeface="ＭＳ Ｐゴシック" pitchFamily="34" charset="-128"/>
                <a:cs typeface="Arial" pitchFamily="34" charset="0"/>
              </a:rPr>
              <a:t>. Eligibility criterion is available at: http://ace.bostes.nsw.edu.au/ace-8002</a:t>
            </a:r>
          </a:p>
          <a:p>
            <a:pPr marL="177554" indent="-177554">
              <a:buFontTx/>
              <a:buChar char="•"/>
              <a:defRPr/>
            </a:pPr>
            <a:r>
              <a:rPr lang="en-US" altLang="en-US" dirty="0">
                <a:latin typeface="Arial" pitchFamily="34" charset="0"/>
                <a:ea typeface="ＭＳ Ｐゴシック" pitchFamily="34" charset="-128"/>
                <a:cs typeface="Arial" pitchFamily="34" charset="0"/>
              </a:rPr>
              <a:t>Language</a:t>
            </a:r>
            <a:r>
              <a:rPr lang="en-US" altLang="en-US" baseline="0" dirty="0">
                <a:latin typeface="Arial" pitchFamily="34" charset="0"/>
                <a:ea typeface="ＭＳ Ｐゴシック" pitchFamily="34" charset="-128"/>
                <a:cs typeface="Arial" pitchFamily="34" charset="0"/>
              </a:rPr>
              <a:t> in Context</a:t>
            </a:r>
            <a:r>
              <a:rPr lang="en-US" altLang="en-US" dirty="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7554" indent="-177554">
              <a:buFontTx/>
              <a:buChar char="•"/>
              <a:defRPr/>
            </a:pPr>
            <a:r>
              <a:rPr lang="en-AU" altLang="en-US" dirty="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a:p>
          <a:p>
            <a:r>
              <a:rPr lang="en-AU" dirty="0"/>
              <a:t>http://ace.bostes.nsw.edu.au/ace-6002</a:t>
            </a:r>
          </a:p>
          <a:p>
            <a:r>
              <a:rPr lang="en-AU" dirty="0"/>
              <a:t>http://ace.bostes.nsw.edu.au/ace-8002</a:t>
            </a:r>
          </a:p>
          <a:p>
            <a:r>
              <a:rPr lang="en-AU" dirty="0"/>
              <a:t>http://ace.bostes.nsw.edu.au/ace-8008</a:t>
            </a:r>
          </a:p>
          <a:p>
            <a:r>
              <a:rPr lang="en-AU" dirty="0"/>
              <a:t>http://educationstandards.nsw.edu.au/wps/portal/nesa/about/news/official-notices/official-notices-detail/reminder-new-names-for-stage-6-heritage-bg-speaker-syllabuses</a:t>
            </a:r>
          </a:p>
          <a:p>
            <a:endParaRPr lang="en-AU" dirty="0"/>
          </a:p>
          <a:p>
            <a:r>
              <a:rPr lang="en-AU" dirty="0"/>
              <a:t>http://educationstandards.nsw.edu.au/wps/portal/nesa/11-12/stage-6-learning-areas/stage-6-english</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37626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Extension courses provide additional units to the 2 unit course. </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They are for students who are accomplished in a subject and wish to pursue </a:t>
            </a:r>
            <a:r>
              <a:rPr lang="en-US" altLang="en-US" dirty="0" err="1">
                <a:latin typeface="Arial" pitchFamily="34" charset="0"/>
                <a:ea typeface="ヒラギノ角ゴ Pro W3" pitchFamily="-1" charset="-128"/>
              </a:rPr>
              <a:t>specialisation</a:t>
            </a:r>
            <a:r>
              <a:rPr lang="en-US" altLang="en-US" dirty="0">
                <a:latin typeface="Arial" pitchFamily="34" charset="0"/>
                <a:ea typeface="ヒラギノ角ゴ Pro W3" pitchFamily="-1" charset="-128"/>
              </a:rPr>
              <a:t> in that subject.</a:t>
            </a:r>
          </a:p>
          <a:p>
            <a:pPr marL="177554" indent="-177554">
              <a:buFont typeface="Arial" panose="020B0604020202020204" pitchFamily="34" charset="0"/>
              <a:buChar char="•"/>
              <a:defRPr/>
            </a:pPr>
            <a:r>
              <a:rPr lang="en-US" altLang="en-US" dirty="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a:p>
          <a:p>
            <a:r>
              <a:rPr lang="en-AU" dirty="0"/>
              <a:t>http://educationstandards.nsw.edu.au/wps/portal/nesa/11-12/stage-6-learning-areas/hsie</a:t>
            </a:r>
          </a:p>
          <a:p>
            <a:r>
              <a:rPr lang="en-AU" dirty="0"/>
              <a:t>http://educationstandards.nsw.edu.au/wps/portal/nesa/11-12/stage-6-learning-areas/stage-6-creative-arts</a:t>
            </a:r>
          </a:p>
          <a:p>
            <a:r>
              <a:rPr lang="en-AU" dirty="0"/>
              <a:t>http://educationstandards.nsw.edu.au/wps/portal/nesa/11-12/stage-6-learning-areas/stage-6-science</a:t>
            </a:r>
          </a:p>
          <a:p>
            <a:r>
              <a:rPr lang="en-AU" dirty="0"/>
              <a:t>http://educationstandards.nsw.edu.au/wps/portal/nesa/11-12/stage-6-learning-areas/stage-6-languages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83842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8679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Student’s curriculum options are determined through a collaborative curriculum planning process.</a:t>
            </a:r>
          </a:p>
          <a:p>
            <a:pPr marL="177554" indent="-177554" defTabSz="473476">
              <a:buFont typeface="Arial" panose="020B0604020202020204" pitchFamily="34" charset="0"/>
              <a:buChar char="•"/>
              <a:defRPr/>
            </a:pPr>
            <a:r>
              <a:rPr lang="en-AU" altLang="en-US" dirty="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370551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167535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7554" indent="-177554">
              <a:buFontTx/>
              <a:buChar char="•"/>
            </a:pPr>
            <a:r>
              <a:rPr lang="en-US" altLang="en-US" dirty="0">
                <a:latin typeface="Arial" pitchFamily="34" charset="0"/>
                <a:ea typeface="ヒラギノ角ゴ Pro W3" charset="-128"/>
              </a:rPr>
              <a:t>VET Framework courses: </a:t>
            </a:r>
          </a:p>
          <a:p>
            <a:pPr marL="651030" lvl="1" indent="-177554">
              <a:buFont typeface="Courier New" pitchFamily="49" charset="0"/>
              <a:buChar char="o"/>
            </a:pPr>
            <a:r>
              <a:rPr lang="en-US" altLang="en-US" dirty="0">
                <a:latin typeface="Arial" pitchFamily="34" charset="0"/>
                <a:ea typeface="ヒラギノ角ゴ Pro W3" charset="-128"/>
              </a:rPr>
              <a:t>have Board Developed status.</a:t>
            </a:r>
          </a:p>
          <a:p>
            <a:pPr marL="651030" lvl="1" indent="-177554">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51030" lvl="1" indent="-177554">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51030" lvl="1" indent="-177554">
              <a:buFont typeface="Courier New" pitchFamily="49" charset="0"/>
              <a:buChar char="o"/>
            </a:pPr>
            <a:r>
              <a:rPr lang="en-US" altLang="en-US" dirty="0">
                <a:latin typeface="Arial" pitchFamily="34" charset="0"/>
                <a:ea typeface="ヒラギノ角ゴ Pro W3" charset="-128"/>
              </a:rPr>
              <a:t>are based on competency-based assessment</a:t>
            </a:r>
          </a:p>
          <a:p>
            <a:pPr marL="651030" lvl="1" indent="-177554">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7554" indent="-177554">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7554" indent="-177554">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7554" indent="-177554">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7554" indent="-177554">
              <a:spcBef>
                <a:spcPct val="0"/>
              </a:spcBef>
              <a:spcAft>
                <a:spcPts val="621"/>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7554" indent="-177554"/>
            <a:r>
              <a:rPr lang="en-US" altLang="en-US" dirty="0">
                <a:latin typeface="Arial" pitchFamily="34" charset="0"/>
                <a:ea typeface="ヒラギノ角ゴ Pro W3" charset="-128"/>
              </a:rPr>
              <a:t>http://ace.bostes.nsw.edu.au/ace-8019</a:t>
            </a:r>
          </a:p>
          <a:p>
            <a:pPr marL="177554" indent="-177554"/>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180365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7554" indent="-177554">
              <a:buFontTx/>
              <a:buChar char="•"/>
            </a:pPr>
            <a:r>
              <a:rPr lang="en-AU" altLang="en-US" dirty="0">
                <a:latin typeface="Arial" pitchFamily="34" charset="0"/>
                <a:ea typeface="ヒラギノ角ゴ Pro W3" charset="-128"/>
              </a:rPr>
              <a:t>VET Courses are either Board Developed Courses, which may contribute to the calculation of an ATAR, or Board Endorsed Courses.</a:t>
            </a:r>
          </a:p>
          <a:p>
            <a:pPr marL="177554" indent="-177554">
              <a:buFontTx/>
              <a:buChar char="•"/>
            </a:pPr>
            <a:r>
              <a:rPr lang="en-AU" altLang="en-US" dirty="0">
                <a:latin typeface="Arial" pitchFamily="34" charset="0"/>
                <a:ea typeface="ヒラギノ角ゴ Pro W3" charset="-128"/>
              </a:rPr>
              <a:t>There are 13 Industry Curriculum Frameworks (2017), encompassing a range of Board Developed Courses, which allow students to gain Australian Qualifications Framework (AQF) Certificates, usually at Certificate II or III level. </a:t>
            </a:r>
          </a:p>
          <a:p>
            <a:pPr marL="177554" indent="-177554"/>
            <a:r>
              <a:rPr lang="en-AU" dirty="0"/>
              <a:t>http://www.boardofstudies.nsw.edu.au/voc_ed/industry-curriculum-frameworks.html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100780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7554" indent="-177554">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solidFill>
                  <a:prstClr val="black"/>
                </a:solidFill>
              </a:rPr>
              <a:pPr/>
              <a:t>27</a:t>
            </a:fld>
            <a:endParaRPr lang="en-US" altLang="x-none">
              <a:solidFill>
                <a:prstClr val="black"/>
              </a:solidFill>
            </a:endParaRPr>
          </a:p>
        </p:txBody>
      </p:sp>
    </p:spTree>
    <p:extLst>
      <p:ext uri="{BB962C8B-B14F-4D97-AF65-F5344CB8AC3E}">
        <p14:creationId xmlns:p14="http://schemas.microsoft.com/office/powerpoint/2010/main" val="2520573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45722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chemeClr val="tx1"/>
                </a:solidFill>
                <a:latin typeface="Arial" pitchFamily="34" charset="0"/>
                <a:ea typeface="ヒラギノ角ゴ Pro W3" pitchFamily="-1" charset="-128"/>
              </a:rPr>
              <a:t>and HSC results for students who have not completed their HSC</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4074214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defTabSz="473476">
              <a:buFont typeface="Arial" panose="020B0604020202020204" pitchFamily="34" charset="0"/>
              <a:buChar char="•"/>
              <a:defRPr/>
            </a:pPr>
            <a:r>
              <a:rPr lang="en-AU" altLang="en-US" dirty="0">
                <a:latin typeface="Arial" pitchFamily="34" charset="0"/>
                <a:ea typeface="ヒラギノ角ゴ Pro W3" charset="-128"/>
              </a:rPr>
              <a:t>The HSC testamur is awarded to students who have fulfilled all eligibility requirements for the HSC.</a:t>
            </a:r>
          </a:p>
          <a:p>
            <a:endParaRPr lang="en-AU" dirty="0"/>
          </a:p>
          <a:p>
            <a:r>
              <a:rPr lang="en-AU" dirty="0"/>
              <a:t>http://educationstandards.nsw.edu.au/wps/portal/nesa/11-12/hsc/results-certificates/results-documentation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408713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113480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32</a:t>
            </a:fld>
            <a:endParaRPr lang="en-US" altLang="x-none"/>
          </a:p>
        </p:txBody>
      </p:sp>
    </p:spTree>
    <p:extLst>
      <p:ext uri="{BB962C8B-B14F-4D97-AF65-F5344CB8AC3E}">
        <p14:creationId xmlns:p14="http://schemas.microsoft.com/office/powerpoint/2010/main" val="397376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US" altLang="en-US" dirty="0">
                <a:latin typeface="Arial" pitchFamily="34" charset="0"/>
                <a:ea typeface="ヒラギノ角ゴ Pro W3" charset="-128"/>
                <a:cs typeface="Arial" panose="020B0604020202020204" pitchFamily="34" charset="0"/>
              </a:rPr>
              <a:t>Abilities - choose subjects where you are capable of doing well.</a:t>
            </a:r>
          </a:p>
          <a:p>
            <a:pPr marL="177554" indent="-177554">
              <a:buFontTx/>
              <a:buChar char="•"/>
            </a:pPr>
            <a:r>
              <a:rPr lang="en-US" altLang="en-US" dirty="0">
                <a:latin typeface="Arial" pitchFamily="34" charset="0"/>
                <a:ea typeface="ヒラギノ角ゴ Pro W3" charset="-128"/>
                <a:cs typeface="Arial" panose="020B0604020202020204" pitchFamily="34" charset="0"/>
              </a:rPr>
              <a:t>Interests/Motivation-  choose subjects that interest you.</a:t>
            </a:r>
          </a:p>
          <a:p>
            <a:pPr marL="177554" indent="-177554">
              <a:buFontTx/>
              <a:buChar char="•"/>
            </a:pPr>
            <a:r>
              <a:rPr lang="en-US" altLang="en-US"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7554" indent="-177554">
              <a:buFontTx/>
              <a:buChar char="•"/>
            </a:pPr>
            <a:r>
              <a:rPr lang="en-US" altLang="en-US"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7554" indent="-177554">
              <a:buFontTx/>
              <a:buChar char="•"/>
            </a:pPr>
            <a:r>
              <a:rPr lang="en-US" altLang="en-US" dirty="0">
                <a:latin typeface="Arial" pitchFamily="34" charset="0"/>
                <a:ea typeface="ヒラギノ角ゴ Pro W3" charset="-128"/>
                <a:cs typeface="Arial" panose="020B0604020202020204" pitchFamily="34" charset="0"/>
              </a:rPr>
              <a:t>Subject combinations - do the subjects complement each other?</a:t>
            </a:r>
          </a:p>
          <a:p>
            <a:pPr marL="177554" indent="-177554">
              <a:buFontTx/>
              <a:buChar char="•"/>
            </a:pPr>
            <a:r>
              <a:rPr lang="en-US" altLang="en-US"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r>
              <a:rPr lang="en-US" altLang="en-US"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3925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33</a:t>
            </a:fld>
            <a:endParaRPr lang="en-US" altLang="x-none"/>
          </a:p>
        </p:txBody>
      </p:sp>
    </p:spTree>
    <p:extLst>
      <p:ext uri="{BB962C8B-B14F-4D97-AF65-F5344CB8AC3E}">
        <p14:creationId xmlns:p14="http://schemas.microsoft.com/office/powerpoint/2010/main" val="2066375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3386765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36</a:t>
            </a:fld>
            <a:endParaRPr lang="en-US" altLang="x-none"/>
          </a:p>
        </p:txBody>
      </p:sp>
    </p:spTree>
    <p:extLst>
      <p:ext uri="{BB962C8B-B14F-4D97-AF65-F5344CB8AC3E}">
        <p14:creationId xmlns:p14="http://schemas.microsoft.com/office/powerpoint/2010/main" val="108989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7554" lvl="2" indent="-177554">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3651728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476">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38</a:t>
            </a:fld>
            <a:endParaRPr lang="en-US" altLang="x-none"/>
          </a:p>
        </p:txBody>
      </p:sp>
    </p:spTree>
    <p:extLst>
      <p:ext uri="{BB962C8B-B14F-4D97-AF65-F5344CB8AC3E}">
        <p14:creationId xmlns:p14="http://schemas.microsoft.com/office/powerpoint/2010/main" val="385579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95216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83051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51030" lvl="1" indent="-177554">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9341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7554" indent="-177554">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7554" indent="-177554">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411887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7554" indent="-177554">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endParaRPr lang="en-AU" altLang="en-US" dirty="0">
              <a:latin typeface="Arial" pitchFamily="34" charset="0"/>
              <a:ea typeface="MS PGothic" pitchFamily="34" charset="-128"/>
            </a:endParaRPr>
          </a:p>
          <a:p>
            <a:r>
              <a:rPr lang="en-AU" altLang="en-US" dirty="0">
                <a:latin typeface="Arial" pitchFamily="34" charset="0"/>
                <a:ea typeface="MS PGothic" pitchFamily="34" charset="-128"/>
              </a:rPr>
              <a:t>http://ace.bostes.nsw.edu.au/ace-6001</a:t>
            </a:r>
          </a:p>
          <a:p>
            <a:r>
              <a:rPr lang="en-AU" altLang="en-US" dirty="0">
                <a:latin typeface="Arial" pitchFamily="34" charset="0"/>
                <a:ea typeface="MS PGothic" pitchFamily="34" charset="-128"/>
              </a:rPr>
              <a:t>http://ace.bostes.nsw.edu.au/ace-6005</a:t>
            </a:r>
            <a:endParaRPr lang="en-AU" altLang="en-US" dirty="0">
              <a:latin typeface="+mn-lt"/>
              <a:ea typeface="ＭＳ Ｐゴシック"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360096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54" indent="-177554">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7554" indent="-177554">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300864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B71F94B4-A2FE-8843-85D3-CB956E02312D}"/>
              </a:ext>
            </a:extLst>
          </p:cNvPr>
          <p:cNvSpPr>
            <a:spLocks noGrp="1"/>
          </p:cNvSpPr>
          <p:nvPr>
            <p:ph type="body" sz="quarter" idx="10" hasCustomPrompt="1"/>
          </p:nvPr>
        </p:nvSpPr>
        <p:spPr>
          <a:xfrm>
            <a:off x="299720" y="1235533"/>
            <a:ext cx="8348980" cy="482892"/>
          </a:xfrm>
          <a:prstGeom prst="rect">
            <a:avLst/>
          </a:prstGeom>
        </p:spPr>
        <p:txBody>
          <a:bodyPr/>
          <a:lstStyle>
            <a:lvl1pPr marL="0" indent="0" algn="l">
              <a:buNone/>
              <a:defRPr sz="2500" b="1" spc="5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8" name="Text Placeholder 11">
            <a:extLst>
              <a:ext uri="{FF2B5EF4-FFF2-40B4-BE49-F238E27FC236}">
                <a16:creationId xmlns:a16="http://schemas.microsoft.com/office/drawing/2014/main" id="{E5C260DE-7396-824A-98D4-D37247E338CC}"/>
              </a:ext>
            </a:extLst>
          </p:cNvPr>
          <p:cNvSpPr>
            <a:spLocks noGrp="1"/>
          </p:cNvSpPr>
          <p:nvPr>
            <p:ph type="body" sz="quarter" idx="11" hasCustomPrompt="1"/>
          </p:nvPr>
        </p:nvSpPr>
        <p:spPr>
          <a:xfrm>
            <a:off x="309880" y="1718425"/>
            <a:ext cx="8338820" cy="575196"/>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pic>
        <p:nvPicPr>
          <p:cNvPr id="11" name="Picture 10">
            <a:extLst>
              <a:ext uri="{FF2B5EF4-FFF2-40B4-BE49-F238E27FC236}">
                <a16:creationId xmlns:a16="http://schemas.microsoft.com/office/drawing/2014/main" id="{4193FB30-DA98-EF4E-9A4D-B5CCF2FF3FAC}"/>
              </a:ext>
            </a:extLst>
          </p:cNvPr>
          <p:cNvPicPr>
            <a:picLocks noChangeAspect="1"/>
          </p:cNvPicPr>
          <p:nvPr userDrawn="1"/>
        </p:nvPicPr>
        <p:blipFill>
          <a:blip r:embed="rId3"/>
          <a:stretch>
            <a:fillRect/>
          </a:stretch>
        </p:blipFill>
        <p:spPr>
          <a:xfrm>
            <a:off x="201930" y="3623310"/>
            <a:ext cx="1276350" cy="1276350"/>
          </a:xfrm>
          <a:prstGeom prst="rect">
            <a:avLst/>
          </a:prstGeom>
        </p:spPr>
      </p:pic>
      <p:sp>
        <p:nvSpPr>
          <p:cNvPr id="13" name="TextBox 12">
            <a:extLst>
              <a:ext uri="{FF2B5EF4-FFF2-40B4-BE49-F238E27FC236}">
                <a16:creationId xmlns:a16="http://schemas.microsoft.com/office/drawing/2014/main" id="{13D50BE1-6EF6-7B4D-92B4-6EE5077A8041}"/>
              </a:ext>
            </a:extLst>
          </p:cNvPr>
          <p:cNvSpPr txBox="1"/>
          <p:nvPr userDrawn="1"/>
        </p:nvSpPr>
        <p:spPr>
          <a:xfrm>
            <a:off x="309880" y="307275"/>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229970334"/>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0868608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6163214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6267415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71803603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3986740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7696581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25648497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1725147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9784929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5778787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5C5E2-7441-BC4D-A72B-D1FB4E63CE6D}"/>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11" name="Text Placeholder 11">
            <a:extLst>
              <a:ext uri="{FF2B5EF4-FFF2-40B4-BE49-F238E27FC236}">
                <a16:creationId xmlns:a16="http://schemas.microsoft.com/office/drawing/2014/main" id="{3C56F13A-BC29-B04B-91C1-197A7C012914}"/>
              </a:ext>
            </a:extLst>
          </p:cNvPr>
          <p:cNvSpPr>
            <a:spLocks noGrp="1"/>
          </p:cNvSpPr>
          <p:nvPr>
            <p:ph type="body" sz="quarter" idx="11" hasCustomPrompt="1"/>
          </p:nvPr>
        </p:nvSpPr>
        <p:spPr>
          <a:xfrm>
            <a:off x="309944" y="1248644"/>
            <a:ext cx="8242744"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cxnSp>
        <p:nvCxnSpPr>
          <p:cNvPr id="17" name="Straight Connector 16">
            <a:extLst>
              <a:ext uri="{FF2B5EF4-FFF2-40B4-BE49-F238E27FC236}">
                <a16:creationId xmlns:a16="http://schemas.microsoft.com/office/drawing/2014/main" id="{DB818EF1-CA4F-7C4E-A818-39BF0A9D633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050CF0-2663-8841-92AB-75FC20BD9A16}"/>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8" name="Picture 7">
            <a:extLst>
              <a:ext uri="{FF2B5EF4-FFF2-40B4-BE49-F238E27FC236}">
                <a16:creationId xmlns:a16="http://schemas.microsoft.com/office/drawing/2014/main" id="{5474648E-4779-5B46-9CE6-75E0C8F8C4E0}"/>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3788287182"/>
      </p:ext>
    </p:extLst>
  </p:cSld>
  <p:clrMapOvr>
    <a:masterClrMapping/>
  </p:clrMapOvr>
  <p:extLst>
    <p:ext uri="{DCECCB84-F9BA-43D5-87BE-67443E8EF086}">
      <p15:sldGuideLst xmlns:p15="http://schemas.microsoft.com/office/powerpoint/2012/main">
        <p15:guide id="1" orient="horz" pos="3003">
          <p15:clr>
            <a:srgbClr val="FBAE40"/>
          </p15:clr>
        </p15:guide>
        <p15:guide id="2" pos="2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4164688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23646361"/>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128999426"/>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00346783"/>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4420631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164606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1313620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58550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37006627"/>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26633725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FD6CB56F-2FFF-1547-8172-936C7AE399F0}"/>
              </a:ext>
            </a:extLst>
          </p:cNvPr>
          <p:cNvSpPr>
            <a:spLocks noGrp="1"/>
          </p:cNvSpPr>
          <p:nvPr>
            <p:ph type="body" sz="quarter" idx="10" hasCustomPrompt="1"/>
          </p:nvPr>
        </p:nvSpPr>
        <p:spPr>
          <a:xfrm>
            <a:off x="0" y="2146300"/>
            <a:ext cx="9144000" cy="873760"/>
          </a:xfrm>
          <a:prstGeom prst="rect">
            <a:avLst/>
          </a:prstGeom>
        </p:spPr>
        <p:txBody>
          <a:bodyPr/>
          <a:lstStyle>
            <a:lvl1pPr marL="315913" indent="0" algn="ctr">
              <a:buNone/>
              <a:tabLst/>
              <a:defRPr sz="3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
        <p:nvSpPr>
          <p:cNvPr id="16" name="TextBox 15">
            <a:extLst>
              <a:ext uri="{FF2B5EF4-FFF2-40B4-BE49-F238E27FC236}">
                <a16:creationId xmlns:a16="http://schemas.microsoft.com/office/drawing/2014/main" id="{0D052B8F-B237-3D45-97D4-75271FDFFF6D}"/>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chemeClr val="bg1"/>
                </a:solidFill>
                <a:latin typeface="Arial" panose="020B0604020202020204" pitchFamily="34" charset="0"/>
                <a:cs typeface="Arial" panose="020B0604020202020204" pitchFamily="34" charset="0"/>
              </a:rPr>
              <a:t>NSW Education Standards Authority</a:t>
            </a:r>
          </a:p>
        </p:txBody>
      </p:sp>
    </p:spTree>
    <p:extLst>
      <p:ext uri="{BB962C8B-B14F-4D97-AF65-F5344CB8AC3E}">
        <p14:creationId xmlns:p14="http://schemas.microsoft.com/office/powerpoint/2010/main" val="1544474027"/>
      </p:ext>
    </p:extLst>
  </p:cSld>
  <p:clrMapOvr>
    <a:masterClrMapping/>
  </p:clrMapOvr>
  <p:extLst>
    <p:ext uri="{DCECCB84-F9BA-43D5-87BE-67443E8EF086}">
      <p15:sldGuideLst xmlns:p15="http://schemas.microsoft.com/office/powerpoint/2012/main">
        <p15:guide id="1" orient="horz" pos="1597" userDrawn="1">
          <p15:clr>
            <a:srgbClr val="FBAE40"/>
          </p15:clr>
        </p15:guide>
        <p15:guide id="2" pos="2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58046268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0668724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55210384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395736422"/>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98407295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3720894544"/>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 2 columns">
    <p:spTree>
      <p:nvGrpSpPr>
        <p:cNvPr id="1" name=""/>
        <p:cNvGrpSpPr/>
        <p:nvPr/>
      </p:nvGrpSpPr>
      <p:grpSpPr>
        <a:xfrm>
          <a:off x="0" y="0"/>
          <a:ext cx="0" cy="0"/>
          <a:chOff x="0" y="0"/>
          <a:chExt cx="0" cy="0"/>
        </a:xfrm>
      </p:grpSpPr>
      <p:sp>
        <p:nvSpPr>
          <p:cNvPr id="3" name="Rectangle 2"/>
          <p:cNvSpPr/>
          <p:nvPr userDrawn="1"/>
        </p:nvSpPr>
        <p:spPr>
          <a:xfrm>
            <a:off x="0" y="2858"/>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1696857"/>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14"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1701582"/>
            <a:ext cx="3809682"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125">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r>
              <a:rPr lang="en-US" sz="1125"/>
              <a:t>Text</a:t>
            </a:r>
            <a:r>
              <a:rPr lang="en-US" sz="1125" baseline="0"/>
              <a:t> to go here</a:t>
            </a:r>
            <a:endParaRPr lang="en-US" sz="1125" dirty="0"/>
          </a:p>
        </p:txBody>
      </p:sp>
      <p:sp>
        <p:nvSpPr>
          <p:cNvPr id="9" name="Text Placeholder 5"/>
          <p:cNvSpPr>
            <a:spLocks noGrp="1"/>
          </p:cNvSpPr>
          <p:nvPr>
            <p:ph type="body" sz="quarter" idx="14"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43830356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65803646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003666310"/>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932953105"/>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CF900D-1201-8243-91BB-B40F491504B7}"/>
              </a:ext>
            </a:extLst>
          </p:cNvPr>
          <p:cNvPicPr>
            <a:picLocks noChangeAspect="1"/>
          </p:cNvPicPr>
          <p:nvPr userDrawn="1"/>
        </p:nvPicPr>
        <p:blipFill>
          <a:blip r:embed="rId2"/>
          <a:stretch>
            <a:fillRect/>
          </a:stretch>
        </p:blipFill>
        <p:spPr>
          <a:xfrm>
            <a:off x="1353" y="-762"/>
            <a:ext cx="9201369" cy="5144262"/>
          </a:xfrm>
          <a:prstGeom prst="rect">
            <a:avLst/>
          </a:prstGeom>
        </p:spPr>
      </p:pic>
      <p:cxnSp>
        <p:nvCxnSpPr>
          <p:cNvPr id="10" name="Straight Connector 9">
            <a:extLst>
              <a:ext uri="{FF2B5EF4-FFF2-40B4-BE49-F238E27FC236}">
                <a16:creationId xmlns:a16="http://schemas.microsoft.com/office/drawing/2014/main" id="{6CDB409E-4AAE-8340-94E4-D4D22957A92A}"/>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a:extLst>
              <a:ext uri="{FF2B5EF4-FFF2-40B4-BE49-F238E27FC236}">
                <a16:creationId xmlns:a16="http://schemas.microsoft.com/office/drawing/2014/main" id="{1F41ECBB-BB38-514C-A41F-50836EFF853A}"/>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6" name="Text Placeholder 11">
            <a:extLst>
              <a:ext uri="{FF2B5EF4-FFF2-40B4-BE49-F238E27FC236}">
                <a16:creationId xmlns:a16="http://schemas.microsoft.com/office/drawing/2014/main" id="{8B8A5863-D4B0-B446-93EB-778A0BC3EF6C}"/>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17" name="Text Placeholder 6">
            <a:extLst>
              <a:ext uri="{FF2B5EF4-FFF2-40B4-BE49-F238E27FC236}">
                <a16:creationId xmlns:a16="http://schemas.microsoft.com/office/drawing/2014/main" id="{A5305DB7-8338-C447-B91A-A9388C42C5B2}"/>
              </a:ext>
            </a:extLst>
          </p:cNvPr>
          <p:cNvSpPr>
            <a:spLocks noGrp="1"/>
          </p:cNvSpPr>
          <p:nvPr>
            <p:ph type="body" sz="quarter" idx="15" hasCustomPrompt="1"/>
          </p:nvPr>
        </p:nvSpPr>
        <p:spPr>
          <a:xfrm>
            <a:off x="309944" y="1957397"/>
            <a:ext cx="8102283"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8" name="Text Placeholder 6">
            <a:extLst>
              <a:ext uri="{FF2B5EF4-FFF2-40B4-BE49-F238E27FC236}">
                <a16:creationId xmlns:a16="http://schemas.microsoft.com/office/drawing/2014/main" id="{FBC5084B-B70A-F545-B027-8E460E22FA1C}"/>
              </a:ext>
            </a:extLst>
          </p:cNvPr>
          <p:cNvSpPr>
            <a:spLocks noGrp="1"/>
          </p:cNvSpPr>
          <p:nvPr>
            <p:ph type="body" sz="quarter" idx="16" hasCustomPrompt="1"/>
          </p:nvPr>
        </p:nvSpPr>
        <p:spPr>
          <a:xfrm>
            <a:off x="309944" y="3360178"/>
            <a:ext cx="8102283" cy="1182561"/>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19" name="Text Placeholder 11">
            <a:extLst>
              <a:ext uri="{FF2B5EF4-FFF2-40B4-BE49-F238E27FC236}">
                <a16:creationId xmlns:a16="http://schemas.microsoft.com/office/drawing/2014/main" id="{47776452-BED6-3443-91FF-62D032250D50}"/>
              </a:ext>
            </a:extLst>
          </p:cNvPr>
          <p:cNvSpPr>
            <a:spLocks noGrp="1"/>
          </p:cNvSpPr>
          <p:nvPr>
            <p:ph type="body" sz="quarter" idx="17" hasCustomPrompt="1"/>
          </p:nvPr>
        </p:nvSpPr>
        <p:spPr>
          <a:xfrm>
            <a:off x="309944" y="2844366"/>
            <a:ext cx="8102283" cy="335962"/>
          </a:xfrm>
          <a:prstGeom prst="rect">
            <a:avLst/>
          </a:prstGeom>
        </p:spPr>
        <p:txBody>
          <a:bodyPr/>
          <a:lstStyle>
            <a:lvl1pPr marL="0" indent="0" algn="l">
              <a:buNone/>
              <a:defRPr sz="1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a:p>
            <a:pPr lvl="0"/>
            <a:endParaRPr lang="en-US" dirty="0"/>
          </a:p>
        </p:txBody>
      </p:sp>
      <p:sp>
        <p:nvSpPr>
          <p:cNvPr id="20" name="TextBox 19">
            <a:extLst>
              <a:ext uri="{FF2B5EF4-FFF2-40B4-BE49-F238E27FC236}">
                <a16:creationId xmlns:a16="http://schemas.microsoft.com/office/drawing/2014/main" id="{88E06F01-FAF4-0949-92A5-490094DE5F2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pic>
        <p:nvPicPr>
          <p:cNvPr id="11" name="Picture 10">
            <a:extLst>
              <a:ext uri="{FF2B5EF4-FFF2-40B4-BE49-F238E27FC236}">
                <a16:creationId xmlns:a16="http://schemas.microsoft.com/office/drawing/2014/main" id="{140A0F99-6642-2749-9D4C-BE43397231D5}"/>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771613643"/>
      </p:ext>
    </p:extLst>
  </p:cSld>
  <p:clrMapOvr>
    <a:masterClrMapping/>
  </p:clrMapOvr>
  <p:extLst>
    <p:ext uri="{DCECCB84-F9BA-43D5-87BE-67443E8EF086}">
      <p15:sldGuideLst xmlns:p15="http://schemas.microsoft.com/office/powerpoint/2012/main">
        <p15:guide id="1" orient="horz" pos="781" userDrawn="1">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1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1466911929"/>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Contents">
    <p:spTree>
      <p:nvGrpSpPr>
        <p:cNvPr id="1" name=""/>
        <p:cNvGrpSpPr/>
        <p:nvPr/>
      </p:nvGrpSpPr>
      <p:grpSpPr>
        <a:xfrm>
          <a:off x="0" y="0"/>
          <a:ext cx="0" cy="0"/>
          <a:chOff x="0" y="0"/>
          <a:chExt cx="0" cy="0"/>
        </a:xfrm>
      </p:grpSpPr>
      <p:sp>
        <p:nvSpPr>
          <p:cNvPr id="3" name="Rectangle 2"/>
          <p:cNvSpPr/>
          <p:nvPr userDrawn="1"/>
        </p:nvSpPr>
        <p:spPr>
          <a:xfrm>
            <a:off x="0" y="0"/>
            <a:ext cx="9144000" cy="6858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37003"/>
            <a:ext cx="1369060" cy="480359"/>
          </a:xfrm>
          <a:prstGeom prst="rect">
            <a:avLst/>
          </a:prstGeom>
        </p:spPr>
      </p:pic>
      <p:cxnSp>
        <p:nvCxnSpPr>
          <p:cNvPr id="16" name="Straight Connector 15"/>
          <p:cNvCxnSpPr/>
          <p:nvPr userDrawn="1"/>
        </p:nvCxnSpPr>
        <p:spPr>
          <a:xfrm>
            <a:off x="576264" y="466344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1" y="1036284"/>
            <a:ext cx="8102283" cy="419137"/>
          </a:xfrm>
          <a:prstGeom prst="rect">
            <a:avLst/>
          </a:prstGeom>
        </p:spPr>
        <p:txBody>
          <a:bodyPr/>
          <a:lstStyle>
            <a:lvl1pPr marL="0" indent="0" algn="l">
              <a:buNone/>
              <a:defRPr sz="1875" b="1" spc="225" baseline="0">
                <a:solidFill>
                  <a:srgbClr val="280070"/>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4" y="1696857"/>
            <a:ext cx="8029575" cy="2415778"/>
          </a:xfrm>
          <a:prstGeom prst="rect">
            <a:avLst/>
          </a:prstGeom>
        </p:spPr>
        <p:txBody>
          <a:bodyPr/>
          <a:lstStyle>
            <a:lvl1pPr marL="0" marR="0" indent="0" algn="l" defTabSz="342900" rtl="0" eaLnBrk="1" fontAlgn="base" latinLnBrk="0" hangingPunct="1">
              <a:lnSpc>
                <a:spcPct val="100000"/>
              </a:lnSpc>
              <a:spcBef>
                <a:spcPct val="0"/>
              </a:spcBef>
              <a:spcAft>
                <a:spcPct val="0"/>
              </a:spcAft>
              <a:buClrTx/>
              <a:buSzTx/>
              <a:buFontTx/>
              <a:buNone/>
              <a:tabLst/>
              <a:defRPr sz="1350">
                <a:solidFill>
                  <a:schemeClr val="tx1">
                    <a:lumMod val="50000"/>
                  </a:schemeClr>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1.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2.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3.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4. 	Page</a:t>
            </a:r>
            <a:r>
              <a:rPr lang="en-US" sz="1125" baseline="0" dirty="0"/>
              <a:t> title</a:t>
            </a:r>
            <a:endParaRPr lang="en-US" sz="1125" dirty="0"/>
          </a:p>
          <a:p>
            <a:endParaRPr lang="en-US" sz="1125" dirty="0"/>
          </a:p>
          <a:p>
            <a:pPr marL="0" marR="0" indent="0" algn="l" defTabSz="457200" rtl="0" eaLnBrk="1" fontAlgn="base" latinLnBrk="0" hangingPunct="1">
              <a:lnSpc>
                <a:spcPct val="100000"/>
              </a:lnSpc>
              <a:spcBef>
                <a:spcPct val="0"/>
              </a:spcBef>
              <a:spcAft>
                <a:spcPct val="0"/>
              </a:spcAft>
              <a:buClrTx/>
              <a:buSzTx/>
              <a:buFontTx/>
              <a:buNone/>
              <a:tabLst/>
              <a:defRPr/>
            </a:pPr>
            <a:r>
              <a:rPr lang="en-US" sz="1125" dirty="0"/>
              <a:t>5. 	Page</a:t>
            </a:r>
            <a:r>
              <a:rPr lang="en-US" sz="1125" baseline="0" dirty="0"/>
              <a:t> title</a:t>
            </a:r>
            <a:endParaRPr lang="en-US" sz="1125" dirty="0"/>
          </a:p>
          <a:p>
            <a:endParaRPr lang="en-US" sz="1125" dirty="0"/>
          </a:p>
        </p:txBody>
      </p:sp>
      <p:sp>
        <p:nvSpPr>
          <p:cNvPr id="6" name="Text Placeholder 5"/>
          <p:cNvSpPr>
            <a:spLocks noGrp="1"/>
          </p:cNvSpPr>
          <p:nvPr>
            <p:ph type="body" sz="quarter" idx="13" hasCustomPrompt="1"/>
          </p:nvPr>
        </p:nvSpPr>
        <p:spPr>
          <a:xfrm>
            <a:off x="538481" y="265272"/>
            <a:ext cx="5743257" cy="220207"/>
          </a:xfrm>
          <a:prstGeom prst="rect">
            <a:avLst/>
          </a:prstGeom>
        </p:spPr>
        <p:txBody>
          <a:bodyPr/>
          <a:lstStyle>
            <a:lvl1pPr marL="0" indent="0">
              <a:buNone/>
              <a:defRPr sz="750" b="1" i="0" spc="225" baseline="0">
                <a:solidFill>
                  <a:srgbClr val="280070"/>
                </a:solidFill>
                <a:latin typeface="Arial" charset="0"/>
                <a:ea typeface="Arial" charset="0"/>
                <a:cs typeface="Arial" charset="0"/>
              </a:defRPr>
            </a:lvl1pPr>
            <a:lvl2pPr marL="342900" indent="0">
              <a:buNone/>
              <a:defRPr sz="900" b="0" i="0">
                <a:solidFill>
                  <a:srgbClr val="280070"/>
                </a:solidFill>
                <a:latin typeface="Arial" charset="0"/>
                <a:ea typeface="Arial" charset="0"/>
                <a:cs typeface="Arial" charset="0"/>
              </a:defRPr>
            </a:lvl2pPr>
            <a:lvl3pPr marL="685800" indent="0">
              <a:buNone/>
              <a:defRPr sz="900" b="0" i="0">
                <a:solidFill>
                  <a:srgbClr val="280070"/>
                </a:solidFill>
                <a:latin typeface="Arial" charset="0"/>
                <a:ea typeface="Arial" charset="0"/>
                <a:cs typeface="Arial" charset="0"/>
              </a:defRPr>
            </a:lvl3pPr>
            <a:lvl4pPr marL="1028700" indent="0">
              <a:buNone/>
              <a:defRPr sz="900" b="0" i="0">
                <a:solidFill>
                  <a:srgbClr val="280070"/>
                </a:solidFill>
                <a:latin typeface="Arial" charset="0"/>
                <a:ea typeface="Arial" charset="0"/>
                <a:cs typeface="Arial" charset="0"/>
              </a:defRPr>
            </a:lvl4pPr>
            <a:lvl5pPr marL="1371600" indent="0">
              <a:buNone/>
              <a:defRPr sz="9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2233487828"/>
      </p:ext>
    </p:extLst>
  </p:cSld>
  <p:clrMapOvr>
    <a:masterClrMapping/>
  </p:clrMapOvr>
  <p:extLst>
    <p:ext uri="{DCECCB84-F9BA-43D5-87BE-67443E8EF086}">
      <p15:sldGuideLst xmlns:p15="http://schemas.microsoft.com/office/powerpoint/2012/main">
        <p15:guide id="1" pos="363">
          <p15:clr>
            <a:srgbClr val="FBAE40"/>
          </p15:clr>
        </p15:guide>
        <p15:guide id="2" pos="54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69707F-AEC0-3442-BE52-1DC0A8B68907}"/>
              </a:ext>
            </a:extLst>
          </p:cNvPr>
          <p:cNvPicPr>
            <a:picLocks noChangeAspect="1"/>
          </p:cNvPicPr>
          <p:nvPr userDrawn="1"/>
        </p:nvPicPr>
        <p:blipFill>
          <a:blip r:embed="rId2"/>
          <a:stretch>
            <a:fillRect/>
          </a:stretch>
        </p:blipFill>
        <p:spPr>
          <a:xfrm>
            <a:off x="1353" y="-762"/>
            <a:ext cx="9201369" cy="5144262"/>
          </a:xfrm>
          <a:prstGeom prst="rect">
            <a:avLst/>
          </a:prstGeom>
        </p:spPr>
      </p:pic>
      <p:pic>
        <p:nvPicPr>
          <p:cNvPr id="15" name="Picture 14">
            <a:extLst>
              <a:ext uri="{FF2B5EF4-FFF2-40B4-BE49-F238E27FC236}">
                <a16:creationId xmlns:a16="http://schemas.microsoft.com/office/drawing/2014/main" id="{37B22207-47F9-2547-9B2F-A074D095D79B}"/>
              </a:ext>
            </a:extLst>
          </p:cNvPr>
          <p:cNvPicPr>
            <a:picLocks noChangeAspect="1"/>
          </p:cNvPicPr>
          <p:nvPr userDrawn="1"/>
        </p:nvPicPr>
        <p:blipFill>
          <a:blip r:embed="rId3"/>
          <a:stretch>
            <a:fillRect/>
          </a:stretch>
        </p:blipFill>
        <p:spPr>
          <a:xfrm>
            <a:off x="8019581" y="77373"/>
            <a:ext cx="785292" cy="785292"/>
          </a:xfrm>
          <a:prstGeom prst="rect">
            <a:avLst/>
          </a:prstGeom>
        </p:spPr>
      </p:pic>
      <p:cxnSp>
        <p:nvCxnSpPr>
          <p:cNvPr id="14" name="Straight Connector 13">
            <a:extLst>
              <a:ext uri="{FF2B5EF4-FFF2-40B4-BE49-F238E27FC236}">
                <a16:creationId xmlns:a16="http://schemas.microsoft.com/office/drawing/2014/main" id="{7A421DA3-9FA5-2F4C-9312-A8EC790AE8C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4B4B89A-279F-1743-86D4-7A7E24C3EF1C}"/>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21" name="Text Placeholder 6">
            <a:extLst>
              <a:ext uri="{FF2B5EF4-FFF2-40B4-BE49-F238E27FC236}">
                <a16:creationId xmlns:a16="http://schemas.microsoft.com/office/drawing/2014/main" id="{D24D8339-CE02-C443-818D-BDBFED00879B}"/>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3" name="Text Placeholder 6">
            <a:extLst>
              <a:ext uri="{FF2B5EF4-FFF2-40B4-BE49-F238E27FC236}">
                <a16:creationId xmlns:a16="http://schemas.microsoft.com/office/drawing/2014/main" id="{D7325365-7A67-EF43-8105-E66E4E36B6F2}"/>
              </a:ext>
            </a:extLst>
          </p:cNvPr>
          <p:cNvSpPr>
            <a:spLocks noGrp="1"/>
          </p:cNvSpPr>
          <p:nvPr>
            <p:ph type="body" sz="quarter" idx="17" hasCustomPrompt="1"/>
          </p:nvPr>
        </p:nvSpPr>
        <p:spPr>
          <a:xfrm>
            <a:off x="314313" y="1952963"/>
            <a:ext cx="3972393"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24" name="Text Placeholder 5">
            <a:extLst>
              <a:ext uri="{FF2B5EF4-FFF2-40B4-BE49-F238E27FC236}">
                <a16:creationId xmlns:a16="http://schemas.microsoft.com/office/drawing/2014/main" id="{62B712CD-F1E2-A648-8A9A-97E3B09D4443}"/>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25" name="Text Placeholder 11">
            <a:extLst>
              <a:ext uri="{FF2B5EF4-FFF2-40B4-BE49-F238E27FC236}">
                <a16:creationId xmlns:a16="http://schemas.microsoft.com/office/drawing/2014/main" id="{AFFAE603-70D9-9846-BCE8-73E2804DB8B7}"/>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Tree>
    <p:extLst>
      <p:ext uri="{BB962C8B-B14F-4D97-AF65-F5344CB8AC3E}">
        <p14:creationId xmlns:p14="http://schemas.microsoft.com/office/powerpoint/2010/main" val="3843416325"/>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71060B-530F-ED4F-A272-867684C5195C}"/>
              </a:ext>
            </a:extLst>
          </p:cNvPr>
          <p:cNvPicPr>
            <a:picLocks noChangeAspect="1"/>
          </p:cNvPicPr>
          <p:nvPr userDrawn="1"/>
        </p:nvPicPr>
        <p:blipFill>
          <a:blip r:embed="rId2"/>
          <a:stretch>
            <a:fillRect/>
          </a:stretch>
        </p:blipFill>
        <p:spPr>
          <a:xfrm>
            <a:off x="1353" y="-762"/>
            <a:ext cx="9201369" cy="5144262"/>
          </a:xfrm>
          <a:prstGeom prst="rect">
            <a:avLst/>
          </a:prstGeom>
        </p:spPr>
      </p:pic>
      <p:sp>
        <p:nvSpPr>
          <p:cNvPr id="9" name="Text Placeholder 6">
            <a:extLst>
              <a:ext uri="{FF2B5EF4-FFF2-40B4-BE49-F238E27FC236}">
                <a16:creationId xmlns:a16="http://schemas.microsoft.com/office/drawing/2014/main" id="{A1810E43-71F0-574A-B06C-5DD4532EAF76}"/>
              </a:ext>
            </a:extLst>
          </p:cNvPr>
          <p:cNvSpPr>
            <a:spLocks noGrp="1"/>
          </p:cNvSpPr>
          <p:nvPr>
            <p:ph type="body" sz="quarter" idx="12" hasCustomPrompt="1"/>
          </p:nvPr>
        </p:nvSpPr>
        <p:spPr>
          <a:xfrm>
            <a:off x="4564445" y="1952963"/>
            <a:ext cx="3847782" cy="2560965"/>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1" name="Picture Placeholder 5">
            <a:extLst>
              <a:ext uri="{FF2B5EF4-FFF2-40B4-BE49-F238E27FC236}">
                <a16:creationId xmlns:a16="http://schemas.microsoft.com/office/drawing/2014/main" id="{A92DB34A-F541-6042-8030-BDCA13DED8A0}"/>
              </a:ext>
            </a:extLst>
          </p:cNvPr>
          <p:cNvSpPr>
            <a:spLocks noGrp="1"/>
          </p:cNvSpPr>
          <p:nvPr>
            <p:ph type="pic" sz="quarter" idx="17" hasCustomPrompt="1"/>
          </p:nvPr>
        </p:nvSpPr>
        <p:spPr>
          <a:xfrm>
            <a:off x="395289" y="1952964"/>
            <a:ext cx="3894772" cy="2560964"/>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cxnSp>
        <p:nvCxnSpPr>
          <p:cNvPr id="14" name="Straight Connector 13">
            <a:extLst>
              <a:ext uri="{FF2B5EF4-FFF2-40B4-BE49-F238E27FC236}">
                <a16:creationId xmlns:a16="http://schemas.microsoft.com/office/drawing/2014/main" id="{1E3479F1-26C9-3347-825E-E6CDEF763135}"/>
              </a:ext>
            </a:extLst>
          </p:cNvPr>
          <p:cNvCxnSpPr>
            <a:cxnSpLocks/>
          </p:cNvCxnSpPr>
          <p:nvPr userDrawn="1"/>
        </p:nvCxnSpPr>
        <p:spPr>
          <a:xfrm>
            <a:off x="395288" y="4668203"/>
            <a:ext cx="8210232" cy="0"/>
          </a:xfrm>
          <a:prstGeom prst="line">
            <a:avLst/>
          </a:prstGeom>
          <a:ln>
            <a:solidFill>
              <a:srgbClr val="280070"/>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506213A-DE58-EB4A-B1A6-A1D94ECA65BA}"/>
              </a:ext>
            </a:extLst>
          </p:cNvPr>
          <p:cNvSpPr txBox="1"/>
          <p:nvPr userDrawn="1"/>
        </p:nvSpPr>
        <p:spPr>
          <a:xfrm>
            <a:off x="309880" y="4683443"/>
            <a:ext cx="3536632" cy="276999"/>
          </a:xfrm>
          <a:prstGeom prst="rect">
            <a:avLst/>
          </a:prstGeom>
          <a:noFill/>
        </p:spPr>
        <p:txBody>
          <a:bodyPr wrap="square" rtlCol="0">
            <a:spAutoFit/>
          </a:bodyPr>
          <a:lstStyle/>
          <a:p>
            <a:r>
              <a:rPr lang="en-US" sz="1200" b="1" i="0" dirty="0">
                <a:solidFill>
                  <a:srgbClr val="280070"/>
                </a:solidFill>
                <a:latin typeface="Arial" panose="020B0604020202020204" pitchFamily="34" charset="0"/>
                <a:cs typeface="Arial" panose="020B0604020202020204" pitchFamily="34" charset="0"/>
              </a:rPr>
              <a:t>NSW Education Standards Authority</a:t>
            </a:r>
          </a:p>
        </p:txBody>
      </p:sp>
      <p:sp>
        <p:nvSpPr>
          <p:cNvPr id="18" name="Text Placeholder 5">
            <a:extLst>
              <a:ext uri="{FF2B5EF4-FFF2-40B4-BE49-F238E27FC236}">
                <a16:creationId xmlns:a16="http://schemas.microsoft.com/office/drawing/2014/main" id="{42AFAD49-B99A-C24C-972A-1D8CF9AB02B5}"/>
              </a:ext>
            </a:extLst>
          </p:cNvPr>
          <p:cNvSpPr>
            <a:spLocks noGrp="1"/>
          </p:cNvSpPr>
          <p:nvPr>
            <p:ph type="body" sz="quarter" idx="13" hasCustomPrompt="1"/>
          </p:nvPr>
        </p:nvSpPr>
        <p:spPr>
          <a:xfrm>
            <a:off x="309944" y="353695"/>
            <a:ext cx="5743257" cy="293609"/>
          </a:xfrm>
          <a:prstGeom prst="rect">
            <a:avLst/>
          </a:prstGeom>
        </p:spPr>
        <p:txBody>
          <a:bodyPr/>
          <a:lstStyle>
            <a:lvl1pPr marL="0" indent="0">
              <a:buNone/>
              <a:defRPr sz="1000" b="1" i="0" spc="50" baseline="0">
                <a:solidFill>
                  <a:schemeClr val="bg1"/>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
        <p:nvSpPr>
          <p:cNvPr id="19" name="Text Placeholder 11">
            <a:extLst>
              <a:ext uri="{FF2B5EF4-FFF2-40B4-BE49-F238E27FC236}">
                <a16:creationId xmlns:a16="http://schemas.microsoft.com/office/drawing/2014/main" id="{0BD234B6-0256-7445-ABBC-073898B41A18}"/>
              </a:ext>
            </a:extLst>
          </p:cNvPr>
          <p:cNvSpPr>
            <a:spLocks noGrp="1"/>
          </p:cNvSpPr>
          <p:nvPr>
            <p:ph type="body" sz="quarter" idx="14" hasCustomPrompt="1"/>
          </p:nvPr>
        </p:nvSpPr>
        <p:spPr>
          <a:xfrm>
            <a:off x="309944" y="1239838"/>
            <a:ext cx="8102283" cy="558849"/>
          </a:xfrm>
          <a:prstGeom prst="rect">
            <a:avLst/>
          </a:prstGeom>
        </p:spPr>
        <p:txBody>
          <a:bodyPr/>
          <a:lstStyle>
            <a:lvl1pPr marL="0" indent="0" algn="l">
              <a:buNone/>
              <a:defRPr sz="2500" b="1" spc="5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pic>
        <p:nvPicPr>
          <p:cNvPr id="10" name="Picture 9">
            <a:extLst>
              <a:ext uri="{FF2B5EF4-FFF2-40B4-BE49-F238E27FC236}">
                <a16:creationId xmlns:a16="http://schemas.microsoft.com/office/drawing/2014/main" id="{A671EFAB-FBB6-7F48-A157-F7EF16C29AE3}"/>
              </a:ext>
            </a:extLst>
          </p:cNvPr>
          <p:cNvPicPr>
            <a:picLocks noChangeAspect="1"/>
          </p:cNvPicPr>
          <p:nvPr userDrawn="1"/>
        </p:nvPicPr>
        <p:blipFill>
          <a:blip r:embed="rId3"/>
          <a:stretch>
            <a:fillRect/>
          </a:stretch>
        </p:blipFill>
        <p:spPr>
          <a:xfrm>
            <a:off x="8019581" y="77373"/>
            <a:ext cx="785292" cy="785292"/>
          </a:xfrm>
          <a:prstGeom prst="rect">
            <a:avLst/>
          </a:prstGeom>
        </p:spPr>
      </p:pic>
    </p:spTree>
    <p:extLst>
      <p:ext uri="{BB962C8B-B14F-4D97-AF65-F5344CB8AC3E}">
        <p14:creationId xmlns:p14="http://schemas.microsoft.com/office/powerpoint/2010/main" val="2668605194"/>
      </p:ext>
    </p:extLst>
  </p:cSld>
  <p:clrMapOvr>
    <a:masterClrMapping/>
  </p:clrMapOvr>
  <p:extLst>
    <p:ext uri="{DCECCB84-F9BA-43D5-87BE-67443E8EF086}">
      <p15:sldGuideLst xmlns:p15="http://schemas.microsoft.com/office/powerpoint/2012/main">
        <p15:guide id="1" orient="horz" pos="781">
          <p15:clr>
            <a:srgbClr val="FBAE40"/>
          </p15:clr>
        </p15:guide>
        <p15:guide id="2" pos="2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
        <p:nvSpPr>
          <p:cNvPr id="9" name="Text Placeholder 4">
            <a:extLst>
              <a:ext uri="{FF2B5EF4-FFF2-40B4-BE49-F238E27FC236}">
                <a16:creationId xmlns:a16="http://schemas.microsoft.com/office/drawing/2014/main" id="{AF877620-33D7-F148-A390-4703A6E77564}"/>
              </a:ext>
            </a:extLst>
          </p:cNvPr>
          <p:cNvSpPr>
            <a:spLocks noGrp="1"/>
          </p:cNvSpPr>
          <p:nvPr>
            <p:ph type="body" sz="quarter" idx="10" hasCustomPrompt="1"/>
          </p:nvPr>
        </p:nvSpPr>
        <p:spPr>
          <a:xfrm>
            <a:off x="422518" y="1532759"/>
            <a:ext cx="8301672" cy="873760"/>
          </a:xfrm>
          <a:prstGeom prst="rect">
            <a:avLst/>
          </a:prstGeom>
        </p:spPr>
        <p:txBody>
          <a:bodyPr lIns="90000"/>
          <a:lstStyle>
            <a:lvl1pPr marL="315913" indent="0" algn="ctr">
              <a:lnSpc>
                <a:spcPct val="100000"/>
              </a:lnSpc>
              <a:buNone/>
              <a:tabLst/>
              <a:defRPr sz="2000" b="1" spc="50" baseline="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 CELEBRATING QUALITY TEACHING </a:t>
            </a:r>
            <a:br>
              <a:rPr lang="en-US" dirty="0"/>
            </a:br>
            <a:r>
              <a:rPr lang="en-US" dirty="0"/>
              <a:t>AND INSPIRATIONAL TEACHERS</a:t>
            </a:r>
          </a:p>
        </p:txBody>
      </p:sp>
    </p:spTree>
    <p:extLst>
      <p:ext uri="{BB962C8B-B14F-4D97-AF65-F5344CB8AC3E}">
        <p14:creationId xmlns:p14="http://schemas.microsoft.com/office/powerpoint/2010/main" val="1771441981"/>
      </p:ext>
    </p:extLst>
  </p:cSld>
  <p:clrMapOvr>
    <a:masterClrMapping/>
  </p:clrMapOvr>
  <p:extLst>
    <p:ext uri="{DCECCB84-F9BA-43D5-87BE-67443E8EF086}">
      <p15:sldGuideLst xmlns:p15="http://schemas.microsoft.com/office/powerpoint/2012/main">
        <p15:guide id="1" orient="horz" pos="1030">
          <p15:clr>
            <a:srgbClr val="FBAE40"/>
          </p15:clr>
        </p15:guide>
        <p15:guide id="2" pos="2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E6E5A-DEA8-AF4D-BE5B-5DA2B4CC4DB6}"/>
              </a:ext>
            </a:extLst>
          </p:cNvPr>
          <p:cNvPicPr>
            <a:picLocks noChangeAspect="1"/>
          </p:cNvPicPr>
          <p:nvPr userDrawn="1"/>
        </p:nvPicPr>
        <p:blipFill rotWithShape="1">
          <a:blip r:embed="rId2"/>
          <a:srcRect b="29630"/>
          <a:stretch/>
        </p:blipFill>
        <p:spPr>
          <a:xfrm>
            <a:off x="2709" y="0"/>
            <a:ext cx="9141291" cy="3619500"/>
          </a:xfrm>
          <a:prstGeom prst="rect">
            <a:avLst/>
          </a:prstGeom>
        </p:spPr>
      </p:pic>
      <p:sp>
        <p:nvSpPr>
          <p:cNvPr id="14" name="TextBox 13">
            <a:extLst>
              <a:ext uri="{FF2B5EF4-FFF2-40B4-BE49-F238E27FC236}">
                <a16:creationId xmlns:a16="http://schemas.microsoft.com/office/drawing/2014/main" id="{B6DE2F59-1C64-D744-966C-B26A733B01FC}"/>
              </a:ext>
            </a:extLst>
          </p:cNvPr>
          <p:cNvSpPr txBox="1"/>
          <p:nvPr userDrawn="1"/>
        </p:nvSpPr>
        <p:spPr>
          <a:xfrm>
            <a:off x="5293360" y="3724670"/>
            <a:ext cx="3403600" cy="1264129"/>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lang="en-US" sz="1050" b="1" i="0" dirty="0">
                <a:solidFill>
                  <a:srgbClr val="280070"/>
                </a:solidFill>
                <a:latin typeface="Arial" panose="020B0604020202020204" pitchFamily="34" charset="0"/>
                <a:cs typeface="Arial" panose="020B0604020202020204" pitchFamily="34" charset="0"/>
              </a:rPr>
              <a:t>NSW Education Standards Authority</a:t>
            </a:r>
          </a:p>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7" name="Text Placeholder 9">
            <a:extLst>
              <a:ext uri="{FF2B5EF4-FFF2-40B4-BE49-F238E27FC236}">
                <a16:creationId xmlns:a16="http://schemas.microsoft.com/office/drawing/2014/main" id="{A3C2FC8A-2A61-584E-AE83-757C17735578}"/>
              </a:ext>
            </a:extLst>
          </p:cNvPr>
          <p:cNvSpPr>
            <a:spLocks noGrp="1"/>
          </p:cNvSpPr>
          <p:nvPr>
            <p:ph type="body" sz="quarter" idx="10" hasCustomPrompt="1"/>
          </p:nvPr>
        </p:nvSpPr>
        <p:spPr>
          <a:xfrm>
            <a:off x="766762" y="1570755"/>
            <a:ext cx="7610475" cy="48768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2000" b="1" kern="1200" spc="50" baseline="0" dirty="0" smtClean="0">
                <a:solidFill>
                  <a:schemeClr val="bg1"/>
                </a:solidFill>
                <a:effectLst/>
                <a:latin typeface="Arial" charset="0"/>
                <a:ea typeface="ＭＳ Ｐゴシック" charset="-128"/>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pic>
        <p:nvPicPr>
          <p:cNvPr id="19" name="Picture 18">
            <a:extLst>
              <a:ext uri="{FF2B5EF4-FFF2-40B4-BE49-F238E27FC236}">
                <a16:creationId xmlns:a16="http://schemas.microsoft.com/office/drawing/2014/main" id="{4F48DCE0-F5E2-214E-8328-BD860129F4AA}"/>
              </a:ext>
            </a:extLst>
          </p:cNvPr>
          <p:cNvPicPr>
            <a:picLocks noChangeAspect="1"/>
          </p:cNvPicPr>
          <p:nvPr userDrawn="1"/>
        </p:nvPicPr>
        <p:blipFill>
          <a:blip r:embed="rId3"/>
          <a:stretch>
            <a:fillRect/>
          </a:stretch>
        </p:blipFill>
        <p:spPr>
          <a:xfrm>
            <a:off x="217170" y="3882390"/>
            <a:ext cx="1116330" cy="1116330"/>
          </a:xfrm>
          <a:prstGeom prst="rect">
            <a:avLst/>
          </a:prstGeom>
        </p:spPr>
      </p:pic>
    </p:spTree>
    <p:extLst>
      <p:ext uri="{BB962C8B-B14F-4D97-AF65-F5344CB8AC3E}">
        <p14:creationId xmlns:p14="http://schemas.microsoft.com/office/powerpoint/2010/main" val="2395102436"/>
      </p:ext>
    </p:extLst>
  </p:cSld>
  <p:clrMapOvr>
    <a:masterClrMapping/>
  </p:clrMapOvr>
  <p:extLst>
    <p:ext uri="{DCECCB84-F9BA-43D5-87BE-67443E8EF086}">
      <p15:sldGuideLst xmlns:p15="http://schemas.microsoft.com/office/powerpoint/2012/main">
        <p15:guide id="1" orient="horz" pos="1030" userDrawn="1">
          <p15:clr>
            <a:srgbClr val="FBAE40"/>
          </p15:clr>
        </p15:guide>
        <p15:guide id="2" pos="2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3650040"/>
            <a:ext cx="3129280" cy="1239194"/>
          </a:xfrm>
          <a:prstGeom prst="rect">
            <a:avLst/>
          </a:prstGeom>
        </p:spPr>
      </p:pic>
      <p:sp>
        <p:nvSpPr>
          <p:cNvPr id="12" name="Text Placeholder 11"/>
          <p:cNvSpPr>
            <a:spLocks noGrp="1"/>
          </p:cNvSpPr>
          <p:nvPr>
            <p:ph type="body" sz="quarter" idx="10" hasCustomPrompt="1"/>
          </p:nvPr>
        </p:nvSpPr>
        <p:spPr>
          <a:xfrm>
            <a:off x="741680" y="1718582"/>
            <a:ext cx="9144000" cy="625219"/>
          </a:xfrm>
          <a:prstGeom prst="rect">
            <a:avLst/>
          </a:prstGeom>
        </p:spPr>
        <p:txBody>
          <a:bodyPr/>
          <a:lstStyle>
            <a:lvl1pPr marL="0" indent="0" algn="l">
              <a:buNone/>
              <a:defRPr sz="1875" b="1" spc="225"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080751"/>
            <a:ext cx="9144000" cy="625219"/>
          </a:xfrm>
          <a:prstGeom prst="rect">
            <a:avLst/>
          </a:prstGeom>
        </p:spPr>
        <p:txBody>
          <a:bodyPr/>
          <a:lstStyle>
            <a:lvl1pPr marL="0" indent="0" algn="l">
              <a:buNone/>
              <a:defRPr sz="1500" b="0" baseline="0">
                <a:solidFill>
                  <a:schemeClr val="bg1"/>
                </a:solidFill>
                <a:latin typeface="Arial" charset="0"/>
                <a:ea typeface="Arial" charset="0"/>
                <a:cs typeface="Arial" charset="0"/>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4155390"/>
            <a:ext cx="1731684" cy="625219"/>
          </a:xfrm>
          <a:prstGeom prst="rect">
            <a:avLst/>
          </a:prstGeom>
        </p:spPr>
        <p:txBody>
          <a:bodyPr/>
          <a:lstStyle>
            <a:lvl1pPr marL="0" marR="0" indent="0" algn="r" defTabSz="342900" rtl="0" eaLnBrk="1" fontAlgn="base" latinLnBrk="0" hangingPunct="1">
              <a:lnSpc>
                <a:spcPct val="100000"/>
              </a:lnSpc>
              <a:spcBef>
                <a:spcPct val="0"/>
              </a:spcBef>
              <a:spcAft>
                <a:spcPct val="0"/>
              </a:spcAft>
              <a:buClrTx/>
              <a:buSzTx/>
              <a:buFontTx/>
              <a:buNone/>
              <a:tabLst/>
              <a:defRPr lang="en-US" sz="900" b="1" kern="1200">
                <a:solidFill>
                  <a:srgbClr val="280070"/>
                </a:solidFill>
                <a:effectLst/>
                <a:latin typeface="Arial" charset="0"/>
                <a:ea typeface="ＭＳ Ｐゴシック" charset="-128"/>
              </a:defRPr>
            </a:lvl1pPr>
            <a:lvl2pPr marL="342900" indent="0">
              <a:buNone/>
              <a:defRPr>
                <a:latin typeface="Arial" charset="0"/>
                <a:ea typeface="Arial" charset="0"/>
                <a:cs typeface="Arial" charset="0"/>
              </a:defRPr>
            </a:lvl2pPr>
            <a:lvl3pPr marL="685800" indent="0">
              <a:buNone/>
              <a:defRPr>
                <a:latin typeface="Arial" charset="0"/>
                <a:ea typeface="Arial" charset="0"/>
                <a:cs typeface="Arial" charset="0"/>
              </a:defRPr>
            </a:lvl3pPr>
            <a:lvl4pPr marL="1028700" indent="0">
              <a:buNone/>
              <a:defRPr>
                <a:latin typeface="Arial" charset="0"/>
                <a:ea typeface="Arial" charset="0"/>
                <a:cs typeface="Arial" charset="0"/>
              </a:defRPr>
            </a:lvl4pPr>
            <a:lvl5pPr marL="13716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900" b="1" kern="1200" dirty="0">
                <a:solidFill>
                  <a:srgbClr val="280070"/>
                </a:solidFill>
                <a:effectLst/>
                <a:latin typeface="Arial" charset="0"/>
                <a:ea typeface="ＭＳ Ｐゴシック" charset="-128"/>
                <a:cs typeface="+mn-cs"/>
              </a:rPr>
              <a:t>Presented</a:t>
            </a:r>
            <a:r>
              <a:rPr lang="en-US" sz="900" b="1" kern="1200" baseline="0" dirty="0">
                <a:solidFill>
                  <a:srgbClr val="280070"/>
                </a:solidFill>
                <a:effectLst/>
                <a:latin typeface="Arial" charset="0"/>
                <a:ea typeface="ＭＳ Ｐゴシック" charset="-128"/>
                <a:cs typeface="+mn-cs"/>
              </a:rPr>
              <a:t> By </a:t>
            </a:r>
            <a:br>
              <a:rPr lang="en-US" sz="900" b="1" kern="1200" baseline="0" dirty="0">
                <a:solidFill>
                  <a:srgbClr val="280070"/>
                </a:solidFill>
                <a:effectLst/>
                <a:latin typeface="Arial" charset="0"/>
                <a:ea typeface="ＭＳ Ｐゴシック" charset="-128"/>
                <a:cs typeface="+mn-cs"/>
              </a:rPr>
            </a:br>
            <a:r>
              <a:rPr lang="en-US" sz="900" b="1" kern="1200" baseline="0" dirty="0">
                <a:solidFill>
                  <a:srgbClr val="280070"/>
                </a:solidFill>
                <a:effectLst/>
                <a:latin typeface="Arial" charset="0"/>
                <a:ea typeface="ＭＳ Ｐゴシック" charset="-128"/>
                <a:cs typeface="+mn-cs"/>
              </a:rPr>
              <a:t>Name Surname</a:t>
            </a:r>
            <a:br>
              <a:rPr lang="en-US" sz="900" b="1" kern="1200" baseline="0" dirty="0">
                <a:solidFill>
                  <a:srgbClr val="280070"/>
                </a:solidFill>
                <a:effectLst/>
                <a:latin typeface="Arial" charset="0"/>
                <a:ea typeface="ＭＳ Ｐゴシック" charset="-128"/>
                <a:cs typeface="+mn-cs"/>
              </a:rPr>
            </a:br>
            <a:r>
              <a:rPr lang="en-US" sz="900" b="0" kern="1200" dirty="0">
                <a:solidFill>
                  <a:srgbClr val="280070"/>
                </a:solidFill>
                <a:effectLst/>
                <a:latin typeface="Arial" charset="0"/>
                <a:ea typeface="ＭＳ Ｐゴシック" charset="-128"/>
                <a:cs typeface="+mn-cs"/>
              </a:rPr>
              <a:t>1</a:t>
            </a:r>
            <a:r>
              <a:rPr lang="en-US" sz="900" b="0" kern="1200" baseline="30000" dirty="0">
                <a:solidFill>
                  <a:srgbClr val="280070"/>
                </a:solidFill>
                <a:effectLst/>
                <a:latin typeface="Arial" charset="0"/>
                <a:ea typeface="ＭＳ Ｐゴシック" charset="-128"/>
                <a:cs typeface="+mn-cs"/>
              </a:rPr>
              <a:t>st</a:t>
            </a:r>
            <a:r>
              <a:rPr lang="en-US" sz="900" b="0" kern="1200" baseline="0" dirty="0">
                <a:solidFill>
                  <a:srgbClr val="280070"/>
                </a:solidFill>
                <a:effectLst/>
                <a:latin typeface="Arial" charset="0"/>
                <a:ea typeface="ＭＳ Ｐゴシック" charset="-128"/>
                <a:cs typeface="+mn-cs"/>
              </a:rPr>
              <a:t> January 2017</a:t>
            </a:r>
            <a:endParaRPr lang="en-US" sz="900" b="1" kern="1200" dirty="0">
              <a:solidFill>
                <a:srgbClr val="280070"/>
              </a:solidFill>
              <a:effectLst/>
              <a:latin typeface="Arial" charset="0"/>
              <a:ea typeface="ＭＳ Ｐゴシック" charset="-128"/>
              <a:cs typeface="+mn-cs"/>
            </a:endParaRPr>
          </a:p>
          <a:p>
            <a:pPr algn="r">
              <a:lnSpc>
                <a:spcPct val="100000"/>
              </a:lnSpc>
            </a:pPr>
            <a:endParaRPr lang="en-US" sz="9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2895770713"/>
      </p:ext>
    </p:extLst>
  </p:cSld>
  <p:clrMapOvr>
    <a:masterClrMapping/>
  </p:clrMapOvr>
  <p:extLst>
    <p:ext uri="{DCECCB84-F9BA-43D5-87BE-67443E8EF086}">
      <p15:sldGuideLst xmlns:p15="http://schemas.microsoft.com/office/powerpoint/2012/main">
        <p15:guide id="1" orient="horz" pos="3861">
          <p15:clr>
            <a:srgbClr val="FBAE40"/>
          </p15:clr>
        </p15:guide>
        <p15:guide id="2" pos="49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435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666" r:id="rId6"/>
    <p:sldLayoutId id="2147483673" r:id="rId7"/>
    <p:sldLayoutId id="2147483667"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6" r:id="rId40"/>
    <p:sldLayoutId id="214748370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ducationstandards.nsw.edu.au/wps/portal/nesa/11-12/hsc/minimum-hsc-standa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Year 10 Subject Selection for Stage 6</a:t>
            </a:r>
          </a:p>
        </p:txBody>
      </p:sp>
      <p:sp>
        <p:nvSpPr>
          <p:cNvPr id="3" name="Text Placeholder 2"/>
          <p:cNvSpPr>
            <a:spLocks noGrp="1"/>
          </p:cNvSpPr>
          <p:nvPr>
            <p:ph type="body" sz="quarter" idx="11"/>
          </p:nvPr>
        </p:nvSpPr>
        <p:spPr/>
        <p:txBody>
          <a:bodyPr/>
          <a:lstStyle/>
          <a:p>
            <a:r>
              <a:rPr lang="en-US" dirty="0"/>
              <a:t>For Year 10 students and their parents.</a:t>
            </a:r>
          </a:p>
        </p:txBody>
      </p:sp>
      <p:sp>
        <p:nvSpPr>
          <p:cNvPr id="4" name="Text Placeholder 3"/>
          <p:cNvSpPr>
            <a:spLocks noGrp="1"/>
          </p:cNvSpPr>
          <p:nvPr>
            <p:ph type="body" sz="quarter" idx="4294967295"/>
          </p:nvPr>
        </p:nvSpPr>
        <p:spPr>
          <a:xfrm>
            <a:off x="7412038" y="4156075"/>
            <a:ext cx="1731962" cy="623888"/>
          </a:xfrm>
          <a:prstGeom prst="rect">
            <a:avLst/>
          </a:prstGeom>
        </p:spPr>
        <p:txBody>
          <a:bodyPr/>
          <a:lstStyle/>
          <a:p>
            <a:r>
              <a:rPr lang="en-AU" dirty="0"/>
              <a:t>2021</a:t>
            </a:r>
          </a:p>
        </p:txBody>
      </p:sp>
    </p:spTree>
    <p:extLst>
      <p:ext uri="{BB962C8B-B14F-4D97-AF65-F5344CB8AC3E}">
        <p14:creationId xmlns:p14="http://schemas.microsoft.com/office/powerpoint/2010/main" val="34420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1345"/>
            <a:ext cx="8242744" cy="558849"/>
          </a:xfrm>
        </p:spPr>
        <p:txBody>
          <a:bodyPr/>
          <a:lstStyle/>
          <a:p>
            <a:pPr algn="ctr"/>
            <a:r>
              <a:rPr lang="en-AU" sz="24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501299541"/>
              </p:ext>
            </p:extLst>
          </p:nvPr>
        </p:nvGraphicFramePr>
        <p:xfrm>
          <a:off x="366837" y="1400452"/>
          <a:ext cx="8487053" cy="3215092"/>
        </p:xfrm>
        <a:graphic>
          <a:graphicData uri="http://schemas.openxmlformats.org/drawingml/2006/table">
            <a:tbl>
              <a:tblPr firstRow="1" bandRow="1">
                <a:tableStyleId>{00A15C55-8517-42AA-B614-E9B94910E393}</a:tableStyleId>
              </a:tblPr>
              <a:tblGrid>
                <a:gridCol w="4327332">
                  <a:extLst>
                    <a:ext uri="{9D8B030D-6E8A-4147-A177-3AD203B41FA5}">
                      <a16:colId xmlns:a16="http://schemas.microsoft.com/office/drawing/2014/main" val="20000"/>
                    </a:ext>
                  </a:extLst>
                </a:gridCol>
                <a:gridCol w="4159721">
                  <a:extLst>
                    <a:ext uri="{9D8B030D-6E8A-4147-A177-3AD203B41FA5}">
                      <a16:colId xmlns:a16="http://schemas.microsoft.com/office/drawing/2014/main" val="20001"/>
                    </a:ext>
                  </a:extLst>
                </a:gridCol>
              </a:tblGrid>
              <a:tr h="364884">
                <a:tc>
                  <a:txBody>
                    <a:bodyPr/>
                    <a:lstStyle/>
                    <a:p>
                      <a:pPr algn="ctr"/>
                      <a:r>
                        <a:rPr lang="en-AU" sz="1600" dirty="0">
                          <a:latin typeface="Helvetica" panose="020B0604020202020204" pitchFamily="34" charset="0"/>
                          <a:cs typeface="Helvetica" panose="020B0604020202020204" pitchFamily="34" charset="0"/>
                        </a:rPr>
                        <a:t>Board Developed</a:t>
                      </a:r>
                      <a:r>
                        <a:rPr lang="en-AU" sz="1600" baseline="0" dirty="0">
                          <a:latin typeface="Helvetica" panose="020B0604020202020204" pitchFamily="34" charset="0"/>
                          <a:cs typeface="Helvetica" panose="020B0604020202020204" pitchFamily="34" charset="0"/>
                        </a:rPr>
                        <a: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AU" sz="1600" dirty="0">
                          <a:latin typeface="Helvetica" panose="020B0604020202020204" pitchFamily="34" charset="0"/>
                          <a:cs typeface="Helvetica" panose="020B0604020202020204" pitchFamily="34" charset="0"/>
                        </a:rPr>
                        <a:t>Board</a:t>
                      </a:r>
                      <a:r>
                        <a:rPr lang="en-AU" sz="1600" baseline="0" dirty="0">
                          <a:latin typeface="Helvetica" panose="020B0604020202020204" pitchFamily="34" charset="0"/>
                          <a:cs typeface="Helvetica" panose="020B0604020202020204" pitchFamily="34" charset="0"/>
                        </a:rPr>
                        <a:t> Endorsed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273248">
                <a:tc>
                  <a:txBody>
                    <a:bodyPr/>
                    <a:lstStyle/>
                    <a:p>
                      <a:pPr algn="l"/>
                      <a:r>
                        <a:rPr lang="en-AU" sz="1500" dirty="0">
                          <a:latin typeface="Helvetica" panose="020B0604020202020204" pitchFamily="34" charset="0"/>
                          <a:cs typeface="Helvetica" panose="020B0604020202020204" pitchFamily="34" charset="0"/>
                        </a:rPr>
                        <a:t>HSC</a:t>
                      </a:r>
                      <a:r>
                        <a:rPr lang="en-AU" sz="1500" baseline="0" dirty="0">
                          <a:latin typeface="Helvetica" panose="020B0604020202020204" pitchFamily="34" charset="0"/>
                          <a:cs typeface="Helvetica" panose="020B0604020202020204" pitchFamily="34" charset="0"/>
                        </a:rPr>
                        <a:t> examination except for: </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optional examination in English Studies and Mathematics Standard 1 and VET Curriculum Framework courses</a:t>
                      </a:r>
                    </a:p>
                    <a:p>
                      <a:pPr marL="285750" indent="-285750" algn="l">
                        <a:buFont typeface="Arial" panose="020B0604020202020204" pitchFamily="34" charset="0"/>
                        <a:buChar char="•"/>
                      </a:pPr>
                      <a:r>
                        <a:rPr lang="en-AU" sz="1500" baseline="0" dirty="0">
                          <a:latin typeface="Helvetica" panose="020B0604020202020204" pitchFamily="34" charset="0"/>
                          <a:cs typeface="Helvetica" panose="020B0604020202020204" pitchFamily="34" charset="0"/>
                        </a:rPr>
                        <a:t>all Life Skills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No HSC examination – school-based</a:t>
                      </a:r>
                      <a:r>
                        <a:rPr lang="en-AU" sz="1500" baseline="0" dirty="0">
                          <a:latin typeface="Helvetica" panose="020B0604020202020204" pitchFamily="34" charset="0"/>
                          <a:cs typeface="Helvetica" panose="020B0604020202020204" pitchFamily="34" charset="0"/>
                        </a:rPr>
                        <a:t> assessment only</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662094">
                <a:tc>
                  <a:txBody>
                    <a:bodyPr/>
                    <a:lstStyle/>
                    <a:p>
                      <a:pPr algn="l"/>
                      <a:r>
                        <a:rPr lang="en-AU" sz="1500" dirty="0">
                          <a:latin typeface="Helvetica" panose="020B0604020202020204" pitchFamily="34" charset="0"/>
                          <a:cs typeface="Helvetica" panose="020B0604020202020204" pitchFamily="34" charset="0"/>
                        </a:rPr>
                        <a:t>May be included</a:t>
                      </a:r>
                      <a:r>
                        <a:rPr lang="en-AU" sz="1500" baseline="0" dirty="0">
                          <a:latin typeface="Helvetica" panose="020B0604020202020204" pitchFamily="34" charset="0"/>
                          <a:cs typeface="Helvetica" panose="020B0604020202020204" pitchFamily="34" charset="0"/>
                        </a:rPr>
                        <a:t> in the calculation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lang="en-AU" sz="1500" dirty="0">
                          <a:latin typeface="Helvetica" panose="020B0604020202020204" pitchFamily="34" charset="0"/>
                          <a:cs typeface="Helvetica" panose="020B0604020202020204" pitchFamily="34" charset="0"/>
                        </a:rPr>
                        <a:t>Not included in the calculation</a:t>
                      </a:r>
                      <a:r>
                        <a:rPr lang="en-AU" sz="1500" baseline="0" dirty="0">
                          <a:latin typeface="Helvetica" panose="020B0604020202020204" pitchFamily="34" charset="0"/>
                          <a:cs typeface="Helvetica" panose="020B0604020202020204" pitchFamily="34" charset="0"/>
                        </a:rPr>
                        <a:t> of a student’s Australian Tertiary Admission Rank (ATAR).</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9982">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AU" sz="1500" dirty="0">
                          <a:latin typeface="Helvetica" panose="020B0604020202020204" pitchFamily="34" charset="0"/>
                          <a:cs typeface="Helvetica" panose="020B0604020202020204" pitchFamily="34" charset="0"/>
                        </a:rPr>
                        <a:t>Includes some Vocational</a:t>
                      </a:r>
                      <a:r>
                        <a:rPr lang="en-AU" sz="1500" baseline="0" dirty="0">
                          <a:latin typeface="Helvetica" panose="020B0604020202020204" pitchFamily="34" charset="0"/>
                          <a:cs typeface="Helvetica" panose="020B0604020202020204" pitchFamily="34" charset="0"/>
                        </a:rPr>
                        <a:t> Education and Training (VET) courses.</a:t>
                      </a:r>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3"/>
                  </a:ext>
                </a:extLst>
              </a:tr>
              <a:tr h="364884">
                <a:tc>
                  <a:txBody>
                    <a:bodyPr/>
                    <a:lstStyle/>
                    <a:p>
                      <a:pPr algn="l"/>
                      <a:r>
                        <a:rPr lang="en-AU" sz="1500" dirty="0">
                          <a:latin typeface="Helvetica" panose="020B0604020202020204" pitchFamily="34" charset="0"/>
                          <a:cs typeface="Helvetica" panose="020B0604020202020204" pitchFamily="34" charset="0"/>
                        </a:rPr>
                        <a:t>Includes Life Skills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endParaRPr lang="en-AU" sz="15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21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9535" y="1043360"/>
            <a:ext cx="8242744" cy="558849"/>
          </a:xfrm>
        </p:spPr>
        <p:txBody>
          <a:bodyPr/>
          <a:lstStyle/>
          <a:p>
            <a:pPr algn="ctr"/>
            <a:r>
              <a:rPr lang="en-AU" sz="24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3413397757"/>
              </p:ext>
            </p:extLst>
          </p:nvPr>
        </p:nvGraphicFramePr>
        <p:xfrm>
          <a:off x="1023256" y="1513114"/>
          <a:ext cx="7053944" cy="2976281"/>
        </p:xfrm>
        <a:graphic>
          <a:graphicData uri="http://schemas.openxmlformats.org/drawingml/2006/table">
            <a:tbl>
              <a:tblPr firstRow="1" bandRow="1">
                <a:tableStyleId>{00A15C55-8517-42AA-B614-E9B94910E393}</a:tableStyleId>
              </a:tblPr>
              <a:tblGrid>
                <a:gridCol w="3526972">
                  <a:extLst>
                    <a:ext uri="{9D8B030D-6E8A-4147-A177-3AD203B41FA5}">
                      <a16:colId xmlns:a16="http://schemas.microsoft.com/office/drawing/2014/main" val="20000"/>
                    </a:ext>
                  </a:extLst>
                </a:gridCol>
                <a:gridCol w="3526972">
                  <a:extLst>
                    <a:ext uri="{9D8B030D-6E8A-4147-A177-3AD203B41FA5}">
                      <a16:colId xmlns:a16="http://schemas.microsoft.com/office/drawing/2014/main" val="20001"/>
                    </a:ext>
                  </a:extLst>
                </a:gridCol>
              </a:tblGrid>
              <a:tr h="530554">
                <a:tc>
                  <a:txBody>
                    <a:bodyPr/>
                    <a:lstStyle/>
                    <a:p>
                      <a:pPr algn="ctr"/>
                      <a:r>
                        <a:rPr lang="en-AU" sz="1600" dirty="0">
                          <a:latin typeface="Helvetica" panose="020B0604020202020204" pitchFamily="34" charset="0"/>
                          <a:cs typeface="Helvetica" panose="020B0604020202020204" pitchFamily="34" charset="0"/>
                        </a:rPr>
                        <a:t>Category A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AU" sz="1600" dirty="0">
                          <a:latin typeface="Helvetica" panose="020B0604020202020204" pitchFamily="34" charset="0"/>
                          <a:cs typeface="Helvetica" panose="020B0604020202020204" pitchFamily="34" charset="0"/>
                        </a:rPr>
                        <a:t>Category B Courses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905825">
                <a:tc>
                  <a:txBody>
                    <a:bodyPr/>
                    <a:lstStyle/>
                    <a:p>
                      <a:r>
                        <a:rPr lang="en-AU" sz="1600" dirty="0">
                          <a:latin typeface="Helvetica" panose="020B0604020202020204" pitchFamily="34" charset="0"/>
                          <a:cs typeface="Helvetica" panose="020B0604020202020204" pitchFamily="34" charset="0"/>
                        </a:rPr>
                        <a:t>May be included in the calculation</a:t>
                      </a:r>
                      <a:r>
                        <a:rPr lang="en-AU" sz="1600" baseline="0" dirty="0">
                          <a:latin typeface="Helvetica" panose="020B0604020202020204" pitchFamily="34" charset="0"/>
                          <a:cs typeface="Helvetica" panose="020B0604020202020204" pitchFamily="34" charset="0"/>
                        </a:rPr>
                        <a:t> of a student’s Australian Tertiary Admission Rank (ATAR)</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No more than 2 units of Category B courses can be included in the calculation of a student’s ATAR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634077">
                <a:tc>
                  <a:txBody>
                    <a:bodyPr/>
                    <a:lstStyle/>
                    <a:p>
                      <a:r>
                        <a:rPr lang="en-AU" sz="1600" dirty="0">
                          <a:latin typeface="Helvetica" panose="020B0604020202020204" pitchFamily="34" charset="0"/>
                          <a:cs typeface="Helvetica" panose="020B0604020202020204" pitchFamily="34" charset="0"/>
                        </a:rPr>
                        <a:t>Compulsory HSC Examination</a:t>
                      </a:r>
                      <a:r>
                        <a:rPr lang="en-AU" sz="1600" baseline="0" dirty="0">
                          <a:latin typeface="Helvetica" panose="020B0604020202020204" pitchFamily="34" charset="0"/>
                          <a:cs typeface="Helvetica" panose="020B0604020202020204" pitchFamily="34" charset="0"/>
                        </a:rPr>
                        <a:t> for most courses</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AU" sz="1600" dirty="0">
                          <a:latin typeface="Helvetica" panose="020B0604020202020204" pitchFamily="34" charset="0"/>
                          <a:cs typeface="Helvetica" panose="020B0604020202020204" pitchFamily="34" charset="0"/>
                        </a:rPr>
                        <a:t>Optional HSC examination for some</a:t>
                      </a:r>
                      <a:r>
                        <a:rPr lang="en-AU" sz="1600" baseline="0" dirty="0">
                          <a:latin typeface="Helvetica" panose="020B0604020202020204" pitchFamily="34" charset="0"/>
                          <a:cs typeface="Helvetica" panose="020B0604020202020204" pitchFamily="34" charset="0"/>
                        </a:rPr>
                        <a:t> courses</a:t>
                      </a:r>
                      <a:r>
                        <a:rPr lang="en-AU" sz="1600" dirty="0">
                          <a:latin typeface="Helvetica" panose="020B0604020202020204" pitchFamily="34" charset="0"/>
                          <a:cs typeface="Helvetica" panose="020B0604020202020204" pitchFamily="34" charset="0"/>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905825">
                <a:tc>
                  <a:txBody>
                    <a:bodyPr/>
                    <a:lstStyle/>
                    <a:p>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AU" sz="1600" dirty="0">
                          <a:latin typeface="Helvetica" panose="020B0604020202020204" pitchFamily="34" charset="0"/>
                          <a:cs typeface="Helvetica" panose="020B0604020202020204" pitchFamily="34" charset="0"/>
                        </a:rPr>
                        <a:t>Include VET Curriculum Framework courses</a:t>
                      </a:r>
                      <a:r>
                        <a:rPr lang="en-AU" sz="1600" baseline="0" dirty="0">
                          <a:latin typeface="Helvetica" panose="020B0604020202020204" pitchFamily="34" charset="0"/>
                          <a:cs typeface="Helvetica" panose="020B0604020202020204" pitchFamily="34" charset="0"/>
                        </a:rPr>
                        <a:t> and have compulsory work placement. </a:t>
                      </a:r>
                      <a:endParaRPr lang="en-AU" sz="16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494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593310"/>
            <a:ext cx="8056605" cy="2935148"/>
          </a:xfrm>
          <a:prstGeom prst="rect">
            <a:avLst/>
          </a:prstGeom>
        </p:spPr>
        <p:txBody>
          <a:bodyPr/>
          <a:lstStyle/>
          <a:p>
            <a:pPr>
              <a:lnSpc>
                <a:spcPct val="150000"/>
              </a:lnSpc>
              <a:spcBef>
                <a:spcPts val="1350"/>
              </a:spcBef>
              <a:spcAft>
                <a:spcPts val="450"/>
              </a:spcAft>
              <a:defRPr/>
            </a:pPr>
            <a:r>
              <a:rPr lang="en-AU" altLang="en-US" sz="1800" dirty="0">
                <a:latin typeface="Helvetica" pitchFamily="34" charset="0"/>
                <a:ea typeface="ＭＳ Ｐゴシック" pitchFamily="34" charset="-128"/>
                <a:cs typeface="Helvetica" pitchFamily="34" charset="0"/>
              </a:rPr>
              <a:t>Students must:</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follow the course </a:t>
            </a:r>
            <a:r>
              <a:rPr lang="en-AU" altLang="en-US" dirty="0">
                <a:latin typeface="Helvetica" pitchFamily="34" charset="0"/>
                <a:ea typeface="ＭＳ Ｐゴシック" pitchFamily="34" charset="-128"/>
                <a:cs typeface="Helvetica" pitchFamily="34" charset="0"/>
              </a:rPr>
              <a:t>developed or endorsed by NESA</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apply themselves </a:t>
            </a:r>
            <a:r>
              <a:rPr lang="en-AU" altLang="en-US"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466725" lvl="1" indent="-200025">
              <a:spcBef>
                <a:spcPts val="900"/>
              </a:spcBef>
              <a:buFont typeface="Arial" charset="0"/>
              <a:buChar char="•"/>
              <a:defRPr/>
            </a:pPr>
            <a:r>
              <a:rPr lang="en-AU" altLang="en-US" b="1" dirty="0">
                <a:solidFill>
                  <a:srgbClr val="280070"/>
                </a:solidFill>
                <a:latin typeface="Helvetica" pitchFamily="34" charset="0"/>
                <a:ea typeface="ＭＳ Ｐゴシック" pitchFamily="34" charset="-128"/>
                <a:cs typeface="Helvetica" pitchFamily="34" charset="0"/>
              </a:rPr>
              <a:t>achieve</a:t>
            </a:r>
            <a:r>
              <a:rPr lang="en-AU" altLang="en-US" b="1" dirty="0">
                <a:latin typeface="Helvetica" pitchFamily="34" charset="0"/>
                <a:ea typeface="ＭＳ Ｐゴシック" pitchFamily="34" charset="-128"/>
                <a:cs typeface="Helvetica" pitchFamily="34" charset="0"/>
              </a:rPr>
              <a:t> </a:t>
            </a:r>
            <a:r>
              <a:rPr lang="en-AU" altLang="en-US" dirty="0">
                <a:latin typeface="Helvetica" pitchFamily="34" charset="0"/>
                <a:ea typeface="ＭＳ Ｐゴシック" pitchFamily="34" charset="-128"/>
                <a:cs typeface="Helvetica" pitchFamily="34" charset="0"/>
              </a:rPr>
              <a:t>some or all of the course outcomes</a:t>
            </a:r>
          </a:p>
          <a:p>
            <a:pPr marL="266700" lvl="1">
              <a:spcBef>
                <a:spcPts val="900"/>
              </a:spcBef>
              <a:defRPr/>
            </a:pPr>
            <a:endParaRPr lang="en-AU" altLang="en-US" dirty="0">
              <a:latin typeface="Helvetica" pitchFamily="34" charset="0"/>
              <a:ea typeface="ＭＳ Ｐゴシック" pitchFamily="34" charset="-128"/>
              <a:cs typeface="Helvetica" pitchFamily="34" charset="0"/>
            </a:endParaRPr>
          </a:p>
          <a:p>
            <a:pPr marL="266700" lvl="1">
              <a:spcBef>
                <a:spcPts val="900"/>
              </a:spcBef>
              <a:defRPr/>
            </a:pPr>
            <a:r>
              <a:rPr lang="en-AU" altLang="en-US" dirty="0">
                <a:latin typeface="Helvetica" pitchFamily="34" charset="0"/>
                <a:ea typeface="ＭＳ Ｐゴシック" pitchFamily="34" charset="-128"/>
                <a:cs typeface="Helvetica" pitchFamily="34" charset="0"/>
              </a:rPr>
              <a:t>VET Board Developed Courses require students to complete </a:t>
            </a:r>
            <a:r>
              <a:rPr lang="en-AU" altLang="en-US" b="1" dirty="0">
                <a:solidFill>
                  <a:srgbClr val="280070"/>
                </a:solidFill>
                <a:latin typeface="Helvetica" pitchFamily="34" charset="0"/>
                <a:ea typeface="ＭＳ Ｐゴシック" pitchFamily="34" charset="-128"/>
                <a:cs typeface="Helvetica" pitchFamily="34" charset="0"/>
              </a:rPr>
              <a:t>mandatory work placement </a:t>
            </a:r>
          </a:p>
          <a:p>
            <a:pPr marL="266700" lvl="1">
              <a:spcBef>
                <a:spcPts val="900"/>
              </a:spcBef>
              <a:defRPr/>
            </a:pPr>
            <a:endParaRPr lang="en-AU" altLang="en-US" dirty="0">
              <a:latin typeface="Helvetica" pitchFamily="34" charset="0"/>
              <a:ea typeface="ＭＳ Ｐゴシック" pitchFamily="34" charset="-128"/>
              <a:cs typeface="Helvetica" pitchFamily="34" charset="0"/>
            </a:endParaRPr>
          </a:p>
          <a:p>
            <a:pPr marL="0" indent="0">
              <a:buNone/>
            </a:pPr>
            <a:endParaRPr lang="en-AU" dirty="0"/>
          </a:p>
        </p:txBody>
      </p:sp>
    </p:spTree>
    <p:extLst>
      <p:ext uri="{BB962C8B-B14F-4D97-AF65-F5344CB8AC3E}">
        <p14:creationId xmlns:p14="http://schemas.microsoft.com/office/powerpoint/2010/main" val="172614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8181"/>
            <a:ext cx="8242744" cy="5588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1892" y="1940821"/>
            <a:ext cx="8140796" cy="2484438"/>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Students must:</a:t>
            </a: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complete HSC assessment tasks that contribute in </a:t>
            </a:r>
            <a:r>
              <a:rPr lang="en-AU" altLang="en-US" b="1" dirty="0">
                <a:solidFill>
                  <a:srgbClr val="280070"/>
                </a:solidFill>
                <a:latin typeface="Helvetica" pitchFamily="34" charset="0"/>
                <a:ea typeface="ＭＳ Ｐゴシック" pitchFamily="34" charset="-128"/>
                <a:cs typeface="Helvetica" pitchFamily="34" charset="0"/>
              </a:rPr>
              <a:t>excess of 50 per cent </a:t>
            </a:r>
            <a:r>
              <a:rPr lang="en-AU" altLang="en-US" dirty="0">
                <a:latin typeface="Helvetica" pitchFamily="34" charset="0"/>
                <a:ea typeface="ＭＳ Ｐゴシック" pitchFamily="34" charset="-128"/>
                <a:cs typeface="Helvetica" pitchFamily="34" charset="0"/>
              </a:rPr>
              <a:t>of available marks in courses where internal assessment marks are submitted, and</a:t>
            </a:r>
          </a:p>
          <a:p>
            <a:pPr marL="523875" lvl="1" indent="-257175">
              <a:spcBef>
                <a:spcPts val="900"/>
              </a:spcBef>
              <a:buFont typeface="Arial" pitchFamily="34" charset="0"/>
              <a:buChar char="•"/>
              <a:defRPr/>
            </a:pPr>
            <a:endParaRPr lang="en-AU" altLang="en-US" dirty="0">
              <a:latin typeface="Helvetica" pitchFamily="34" charset="0"/>
              <a:ea typeface="ＭＳ Ｐゴシック" pitchFamily="34" charset="-128"/>
              <a:cs typeface="Helvetica" pitchFamily="34" charset="0"/>
            </a:endParaRPr>
          </a:p>
          <a:p>
            <a:pPr marL="523875" lvl="1" indent="-257175">
              <a:spcBef>
                <a:spcPts val="900"/>
              </a:spcBef>
              <a:buFont typeface="Arial" pitchFamily="34" charset="0"/>
              <a:buChar char="•"/>
              <a:defRPr/>
            </a:pPr>
            <a:r>
              <a:rPr lang="en-AU" altLang="en-US" dirty="0">
                <a:latin typeface="Helvetica" pitchFamily="34" charset="0"/>
                <a:ea typeface="ＭＳ Ｐゴシック" pitchFamily="34" charset="-128"/>
                <a:cs typeface="Helvetica" pitchFamily="34" charset="0"/>
              </a:rPr>
              <a:t>sit for and make a </a:t>
            </a:r>
            <a:r>
              <a:rPr lang="en-AU" altLang="en-US" b="1" dirty="0">
                <a:solidFill>
                  <a:srgbClr val="280070"/>
                </a:solidFill>
                <a:latin typeface="Helvetica" pitchFamily="34" charset="0"/>
                <a:ea typeface="ＭＳ Ｐゴシック" pitchFamily="34" charset="-128"/>
                <a:cs typeface="Helvetica" pitchFamily="34" charset="0"/>
              </a:rPr>
              <a:t>serious attempt </a:t>
            </a:r>
            <a:r>
              <a:rPr lang="en-AU" altLang="en-US"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Tree>
    <p:extLst>
      <p:ext uri="{BB962C8B-B14F-4D97-AF65-F5344CB8AC3E}">
        <p14:creationId xmlns:p14="http://schemas.microsoft.com/office/powerpoint/2010/main" val="102457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440"/>
            <a:ext cx="8242744" cy="434818"/>
          </a:xfrm>
        </p:spPr>
        <p:txBody>
          <a:bodyPr/>
          <a:lstStyle/>
          <a:p>
            <a:pPr algn="ctr"/>
            <a:r>
              <a:rPr lang="en-AU" sz="2400" dirty="0">
                <a:effectLst>
                  <a:outerShdw blurRad="38100" dist="38100" dir="2700000" algn="tl">
                    <a:srgbClr val="000000">
                      <a:alpha val="43137"/>
                    </a:srgbClr>
                  </a:outerShdw>
                </a:effectLst>
              </a:rPr>
              <a:t>Confirmation of Entry</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84117" y="1452089"/>
            <a:ext cx="8242743" cy="3109025"/>
          </a:xfrm>
          <a:prstGeom prst="rect">
            <a:avLst/>
          </a:prstGeom>
        </p:spPr>
        <p:txBody>
          <a:bodyPr/>
          <a:lstStyle/>
          <a:p>
            <a:pPr marL="0" lvl="1" indent="0">
              <a:spcBef>
                <a:spcPct val="0"/>
              </a:spcBef>
              <a:buNone/>
            </a:pPr>
            <a:r>
              <a:rPr lang="en-AU" altLang="en-US" dirty="0">
                <a:solidFill>
                  <a:srgbClr val="343434"/>
                </a:solidFill>
                <a:latin typeface="Helvetica" charset="0"/>
              </a:rPr>
              <a:t>Students will receive a NESA </a:t>
            </a:r>
            <a:r>
              <a:rPr lang="en-AU" altLang="en-US" b="1" dirty="0">
                <a:solidFill>
                  <a:srgbClr val="280070"/>
                </a:solidFill>
                <a:latin typeface="Helvetica" charset="0"/>
              </a:rPr>
              <a:t>Confirmation of Entry </a:t>
            </a:r>
            <a:r>
              <a:rPr lang="en-AU" altLang="en-US" dirty="0">
                <a:solidFill>
                  <a:srgbClr val="343434"/>
                </a:solidFill>
                <a:latin typeface="Helvetica" charset="0"/>
              </a:rPr>
              <a:t>from the school</a:t>
            </a:r>
          </a:p>
          <a:p>
            <a:pPr marL="0" lvl="1" indent="0">
              <a:spcBef>
                <a:spcPct val="0"/>
              </a:spcBef>
              <a:buNone/>
            </a:pPr>
            <a:r>
              <a:rPr lang="en-AU" altLang="en-US" dirty="0">
                <a:solidFill>
                  <a:srgbClr val="343434"/>
                </a:solidFill>
                <a:latin typeface="Helvetica" charset="0"/>
              </a:rPr>
              <a:t> </a:t>
            </a:r>
          </a:p>
          <a:p>
            <a:pPr marL="0" lvl="1" indent="0">
              <a:lnSpc>
                <a:spcPct val="100000"/>
              </a:lnSpc>
              <a:spcBef>
                <a:spcPct val="0"/>
              </a:spcBef>
              <a:buNone/>
            </a:pPr>
            <a:r>
              <a:rPr lang="en-AU" altLang="en-US" dirty="0">
                <a:solidFill>
                  <a:srgbClr val="343434"/>
                </a:solidFill>
                <a:latin typeface="Helvetica" charset="0"/>
              </a:rPr>
              <a:t>Before signing the </a:t>
            </a:r>
            <a:r>
              <a:rPr lang="en-AU" altLang="en-US" dirty="0">
                <a:latin typeface="Helvetica" charset="0"/>
              </a:rPr>
              <a:t>Confirmation of Entry </a:t>
            </a:r>
            <a:r>
              <a:rPr lang="en-AU" altLang="en-US" dirty="0">
                <a:solidFill>
                  <a:srgbClr val="343434"/>
                </a:solidFill>
                <a:latin typeface="Helvetica" charset="0"/>
              </a:rPr>
              <a:t>each year (Years 10, 11 and 12) students should </a:t>
            </a:r>
            <a:r>
              <a:rPr lang="en-AU" altLang="en-US" b="1" dirty="0">
                <a:solidFill>
                  <a:srgbClr val="280070"/>
                </a:solidFill>
                <a:latin typeface="Helvetica" charset="0"/>
              </a:rPr>
              <a:t>check that they are:</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enrolled in the correct courses</a:t>
            </a:r>
          </a:p>
          <a:p>
            <a:pPr marL="600075" lvl="2" indent="-257175">
              <a:lnSpc>
                <a:spcPct val="150000"/>
              </a:lnSpc>
              <a:spcBef>
                <a:spcPct val="0"/>
              </a:spcBef>
              <a:buFont typeface="Arial" panose="020B0604020202020204" pitchFamily="34" charset="0"/>
              <a:buChar char="•"/>
            </a:pPr>
            <a:r>
              <a:rPr lang="en-AU" altLang="en-US" sz="1800" dirty="0">
                <a:solidFill>
                  <a:srgbClr val="343434"/>
                </a:solidFill>
                <a:latin typeface="Helvetica" charset="0"/>
              </a:rPr>
              <a:t>eligible for:</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10: Record of School </a:t>
            </a:r>
            <a:r>
              <a:rPr lang="en-AU" altLang="en-US" sz="1800" dirty="0">
                <a:latin typeface="Helvetica" charset="0"/>
              </a:rPr>
              <a:t>Achievement</a:t>
            </a:r>
            <a:r>
              <a:rPr lang="en-AU" altLang="en-US" sz="1800" dirty="0">
                <a:solidFill>
                  <a:srgbClr val="343434"/>
                </a:solidFill>
                <a:latin typeface="Helvetica" charset="0"/>
              </a:rPr>
              <a:t> </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11: Stage 6 Preliminary</a:t>
            </a:r>
          </a:p>
          <a:p>
            <a:pPr marL="971550" lvl="3" indent="-285750">
              <a:lnSpc>
                <a:spcPct val="150000"/>
              </a:lnSpc>
              <a:spcBef>
                <a:spcPct val="0"/>
              </a:spcBef>
              <a:buFont typeface="Wingdings" panose="05000000000000000000" pitchFamily="2" charset="2"/>
              <a:buChar char="Ø"/>
            </a:pPr>
            <a:r>
              <a:rPr lang="en-AU" altLang="en-US" sz="1800" dirty="0">
                <a:solidFill>
                  <a:srgbClr val="343434"/>
                </a:solidFill>
                <a:latin typeface="Helvetica" charset="0"/>
              </a:rPr>
              <a:t>Year 12: HSC</a:t>
            </a:r>
          </a:p>
          <a:p>
            <a:endParaRPr lang="en-AU" dirty="0"/>
          </a:p>
        </p:txBody>
      </p:sp>
    </p:spTree>
    <p:extLst>
      <p:ext uri="{BB962C8B-B14F-4D97-AF65-F5344CB8AC3E}">
        <p14:creationId xmlns:p14="http://schemas.microsoft.com/office/powerpoint/2010/main" val="281266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4084" y="1081063"/>
            <a:ext cx="8242744" cy="558849"/>
          </a:xfrm>
        </p:spPr>
        <p:txBody>
          <a:bodyPr/>
          <a:lstStyle/>
          <a:p>
            <a:pPr algn="ctr"/>
            <a:r>
              <a:rPr lang="en-US" altLang="en-US" sz="2400" dirty="0">
                <a:effectLst>
                  <a:outerShdw blurRad="38100" dist="38100" dir="2700000" algn="tl">
                    <a:srgbClr val="C0C0C0"/>
                  </a:outerShdw>
                </a:effectLst>
                <a:latin typeface="Arial" panose="020B0604020202020204" pitchFamily="34" charset="0"/>
                <a:ea typeface="MS PGothic" pitchFamily="34" charset="-128"/>
                <a:cs typeface="Arial" panose="020B0604020202020204" pitchFamily="34" charset="0"/>
              </a:rPr>
              <a:t>HSC: All My Own Work</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53553" y="1639912"/>
            <a:ext cx="8173275" cy="3165475"/>
          </a:xfrm>
          <a:prstGeom prst="rect">
            <a:avLst/>
          </a:prstGeom>
        </p:spPr>
        <p:txBody>
          <a:bodyPr/>
          <a:lstStyle/>
          <a:p>
            <a:pPr marL="257175" lvl="1" indent="-257175">
              <a:spcBef>
                <a:spcPts val="1350"/>
              </a:spcBef>
              <a:spcAft>
                <a:spcPts val="450"/>
              </a:spcAft>
              <a:buFont typeface="Arial" pitchFamily="34" charset="0"/>
              <a:buChar char="•"/>
            </a:pPr>
            <a:r>
              <a:rPr lang="en-AU" altLang="en-US" i="1" dirty="0">
                <a:latin typeface="Helvetica" charset="0"/>
              </a:rPr>
              <a:t>HSC: All My Own Work </a:t>
            </a:r>
            <a:r>
              <a:rPr lang="en-AU" altLang="en-US" dirty="0">
                <a:latin typeface="Helvetica" charset="0"/>
              </a:rPr>
              <a:t>is a </a:t>
            </a:r>
            <a:r>
              <a:rPr lang="en-AU" altLang="en-US" b="1" dirty="0">
                <a:solidFill>
                  <a:srgbClr val="280070"/>
                </a:solidFill>
                <a:latin typeface="Helvetica" charset="0"/>
              </a:rPr>
              <a:t>mandatory program </a:t>
            </a:r>
            <a:r>
              <a:rPr lang="en-AU" altLang="en-US" dirty="0">
                <a:latin typeface="Helvetica" charset="0"/>
              </a:rPr>
              <a:t>designed to help HSC students to follow the principles and practices of good scholarship.</a:t>
            </a:r>
          </a:p>
          <a:p>
            <a:pPr marL="257175" lvl="1" indent="-257175">
              <a:spcBef>
                <a:spcPts val="1350"/>
              </a:spcBef>
              <a:spcAft>
                <a:spcPts val="450"/>
              </a:spcAft>
              <a:buFont typeface="Arial" pitchFamily="34" charset="0"/>
              <a:buChar char="•"/>
            </a:pPr>
            <a:r>
              <a:rPr lang="en-AU" altLang="en-US" dirty="0">
                <a:latin typeface="Helvetica" charset="0"/>
              </a:rPr>
              <a:t>It consists of five modules:</a:t>
            </a:r>
          </a:p>
          <a:p>
            <a:pPr marL="557213" lvl="2" indent="-257175">
              <a:spcBef>
                <a:spcPts val="450"/>
              </a:spcBef>
              <a:buFont typeface="Wingdings" pitchFamily="2" charset="2"/>
              <a:buChar char="Ø"/>
            </a:pPr>
            <a:r>
              <a:rPr lang="en-AU" altLang="en-US" sz="1800" dirty="0">
                <a:latin typeface="Helvetica" charset="0"/>
              </a:rPr>
              <a:t>Scholarship Principles and Practices</a:t>
            </a:r>
          </a:p>
          <a:p>
            <a:pPr marL="557213" lvl="2" indent="-257175">
              <a:spcBef>
                <a:spcPts val="450"/>
              </a:spcBef>
              <a:buFont typeface="Wingdings" pitchFamily="2" charset="2"/>
              <a:buChar char="Ø"/>
            </a:pPr>
            <a:r>
              <a:rPr lang="en-AU" altLang="en-US" sz="1800" dirty="0">
                <a:latin typeface="Helvetica" charset="0"/>
              </a:rPr>
              <a:t>Acknowledging Sources</a:t>
            </a:r>
          </a:p>
          <a:p>
            <a:pPr marL="557213" lvl="2" indent="-257175">
              <a:spcBef>
                <a:spcPts val="450"/>
              </a:spcBef>
              <a:buFont typeface="Wingdings" pitchFamily="2" charset="2"/>
              <a:buChar char="Ø"/>
            </a:pPr>
            <a:r>
              <a:rPr lang="en-AU" altLang="en-US" sz="1800" dirty="0">
                <a:latin typeface="Helvetica" charset="0"/>
              </a:rPr>
              <a:t>Plagiarism</a:t>
            </a:r>
          </a:p>
          <a:p>
            <a:pPr marL="557213" lvl="2" indent="-257175">
              <a:spcBef>
                <a:spcPts val="450"/>
              </a:spcBef>
              <a:buFont typeface="Wingdings" pitchFamily="2" charset="2"/>
              <a:buChar char="Ø"/>
            </a:pPr>
            <a:r>
              <a:rPr lang="en-AU" altLang="en-US" sz="1800" dirty="0">
                <a:latin typeface="Helvetica" charset="0"/>
              </a:rPr>
              <a:t>Copyright</a:t>
            </a:r>
          </a:p>
          <a:p>
            <a:pPr marL="557213" lvl="2" indent="-257175">
              <a:spcBef>
                <a:spcPts val="450"/>
              </a:spcBef>
              <a:buFont typeface="Wingdings" pitchFamily="2" charset="2"/>
              <a:buChar char="Ø"/>
            </a:pPr>
            <a:r>
              <a:rPr lang="en-AU" altLang="en-US" sz="1800" dirty="0">
                <a:latin typeface="Helvetica" charset="0"/>
              </a:rPr>
              <a:t>Working with Others</a:t>
            </a:r>
          </a:p>
          <a:p>
            <a:r>
              <a:rPr lang="en-AU" dirty="0"/>
              <a:t>This course must be completed to be eligible for the HSC. </a:t>
            </a:r>
          </a:p>
        </p:txBody>
      </p:sp>
    </p:spTree>
    <p:extLst>
      <p:ext uri="{BB962C8B-B14F-4D97-AF65-F5344CB8AC3E}">
        <p14:creationId xmlns:p14="http://schemas.microsoft.com/office/powerpoint/2010/main" val="144088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2700" dirty="0">
                <a:ea typeface="Geneva" charset="0"/>
                <a:cs typeface="Geneva" charset="0"/>
              </a:rPr>
              <a:t>Key Features of some Courses</a:t>
            </a:r>
            <a:endParaRPr lang="en-AU" sz="2700" dirty="0"/>
          </a:p>
        </p:txBody>
      </p:sp>
    </p:spTree>
    <p:extLst>
      <p:ext uri="{BB962C8B-B14F-4D97-AF65-F5344CB8AC3E}">
        <p14:creationId xmlns:p14="http://schemas.microsoft.com/office/powerpoint/2010/main" val="200699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1791"/>
            <a:ext cx="8242744" cy="558849"/>
          </a:xfrm>
        </p:spPr>
        <p:txBody>
          <a:bodyPr/>
          <a:lstStyle/>
          <a:p>
            <a:pPr algn="ctr"/>
            <a:r>
              <a:rPr lang="en-AU" altLang="en-US" sz="2100" dirty="0">
                <a:effectLst>
                  <a:outerShdw blurRad="38100" dist="38100" dir="2700000" algn="tl">
                    <a:srgbClr val="000000">
                      <a:alpha val="43137"/>
                    </a:srgbClr>
                  </a:outerShdw>
                </a:effectLst>
                <a:cs typeface="Arial" pitchFamily="34" charset="0"/>
              </a:rPr>
              <a:t>English – Year 11</a:t>
            </a:r>
            <a:endParaRPr lang="en-AU" sz="21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4952" y="1633002"/>
            <a:ext cx="8127736" cy="28733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English Extension 1 (must be studied with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 </a:t>
            </a:r>
            <a:r>
              <a:rPr lang="en-AU" altLang="en-US" sz="1800" dirty="0">
                <a:latin typeface="Helvetica" pitchFamily="34" charset="0"/>
                <a:ea typeface="ＭＳ Ｐゴシック" pitchFamily="34" charset="-128"/>
                <a:cs typeface="Helvetica" pitchFamily="34" charset="0"/>
              </a:rPr>
              <a:t>(English as an additional language or dialect)</a:t>
            </a: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p:txBody>
      </p:sp>
    </p:spTree>
    <p:extLst>
      <p:ext uri="{BB962C8B-B14F-4D97-AF65-F5344CB8AC3E}">
        <p14:creationId xmlns:p14="http://schemas.microsoft.com/office/powerpoint/2010/main" val="365450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65764"/>
            <a:ext cx="8242744" cy="558849"/>
          </a:xfrm>
        </p:spPr>
        <p:txBody>
          <a:bodyPr/>
          <a:lstStyle/>
          <a:p>
            <a:pPr algn="ctr"/>
            <a:r>
              <a:rPr lang="en-AU" sz="2400" dirty="0">
                <a:effectLst>
                  <a:outerShdw blurRad="38100" dist="38100" dir="2700000" algn="tl">
                    <a:srgbClr val="000000">
                      <a:alpha val="43137"/>
                    </a:srgbClr>
                  </a:outerShdw>
                </a:effectLst>
              </a:rPr>
              <a:t>English – Year 12</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9850" y="1638140"/>
            <a:ext cx="8122838" cy="2855913"/>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English Advanced </a:t>
            </a:r>
          </a:p>
          <a:p>
            <a:pPr lvl="1">
              <a:spcBef>
                <a:spcPts val="450"/>
              </a:spcBef>
              <a:spcAft>
                <a:spcPts val="450"/>
              </a:spcAft>
              <a:buFont typeface="Wingdings" pitchFamily="2" charset="2"/>
              <a:buChar char="Ø"/>
            </a:pPr>
            <a:r>
              <a:rPr lang="en-AU" altLang="en-US" dirty="0">
                <a:latin typeface="Helvetica" charset="0"/>
              </a:rPr>
              <a:t>English Extension 1 (must be studied with Advanced)</a:t>
            </a:r>
          </a:p>
          <a:p>
            <a:pPr lvl="1">
              <a:spcBef>
                <a:spcPts val="450"/>
              </a:spcBef>
              <a:spcAft>
                <a:spcPts val="450"/>
              </a:spcAft>
              <a:buFont typeface="Wingdings" pitchFamily="2" charset="2"/>
              <a:buChar char="Ø"/>
            </a:pPr>
            <a:r>
              <a:rPr lang="en-AU" altLang="en-US" dirty="0">
                <a:latin typeface="Helvetica" charset="0"/>
              </a:rPr>
              <a:t>English Extension 2 (must be studied with Extension 1)</a:t>
            </a:r>
            <a:endParaRPr lang="en-AU" altLang="en-US"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Standard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EAL/D</a:t>
            </a:r>
            <a:endParaRPr lang="en-AU" altLang="en-US" sz="2100" dirty="0">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Clr>
                <a:schemeClr val="tx1"/>
              </a:buClr>
              <a:buFont typeface="Arial" panose="020B0604020202020204" pitchFamily="34" charset="0"/>
              <a:buChar char="•"/>
              <a:defRPr/>
            </a:pPr>
            <a:r>
              <a:rPr lang="en-AU" altLang="en-US" sz="2100" b="1" dirty="0">
                <a:latin typeface="Helvetica" pitchFamily="34" charset="0"/>
                <a:ea typeface="ＭＳ Ｐゴシック" pitchFamily="34" charset="-128"/>
                <a:cs typeface="Helvetica" pitchFamily="34" charset="0"/>
              </a:rPr>
              <a:t> </a:t>
            </a:r>
            <a:r>
              <a:rPr lang="en-AU" altLang="en-US" sz="2100" b="1" dirty="0">
                <a:solidFill>
                  <a:srgbClr val="280070"/>
                </a:solidFill>
                <a:latin typeface="Helvetica" pitchFamily="34" charset="0"/>
                <a:ea typeface="ＭＳ Ｐゴシック" pitchFamily="34" charset="-128"/>
                <a:cs typeface="Helvetica" pitchFamily="34" charset="0"/>
              </a:rPr>
              <a:t>English Studies</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19897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Mathematics – Year 11</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528" y="2141176"/>
            <a:ext cx="8265918" cy="2416175"/>
          </a:xfrm>
          <a:prstGeom prst="rect">
            <a:avLst/>
          </a:prstGeom>
        </p:spPr>
        <p:txBody>
          <a:bodyPr/>
          <a:lstStyle/>
          <a:p>
            <a:pPr marL="257175" indent="-257175">
              <a:lnSpc>
                <a:spcPct val="10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lvl="1">
              <a:lnSpc>
                <a:spcPct val="100000"/>
              </a:lnSpc>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 Mathematics Extension 1 (must be studied with Mathematics Advanced)</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a:t>
            </a: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396507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400" dirty="0">
                <a:effectLst>
                  <a:outerShdw blurRad="38100" dist="38100" dir="2700000" algn="tl">
                    <a:srgbClr val="000000">
                      <a:alpha val="43137"/>
                    </a:srgbClr>
                  </a:outerShdw>
                </a:effectLst>
              </a:rPr>
              <a:t>Purpose of this presentation</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523113" y="1959414"/>
            <a:ext cx="8029575" cy="2416175"/>
          </a:xfrm>
          <a:prstGeom prst="rect">
            <a:avLst/>
          </a:prstGeom>
        </p:spPr>
        <p:txBody>
          <a:bodyPr/>
          <a:lstStyle/>
          <a:p>
            <a:pPr marL="0" indent="0" algn="ctr">
              <a:lnSpc>
                <a:spcPct val="150000"/>
              </a:lnSpc>
              <a:buNone/>
            </a:pPr>
            <a:r>
              <a:rPr lang="en-US" sz="2100" dirty="0"/>
              <a:t>This presentation has been developed to assist schools to provide relevant NSW Education Standards Authority (NESA) information to </a:t>
            </a:r>
          </a:p>
          <a:p>
            <a:pPr marL="0" indent="0" algn="ctr">
              <a:lnSpc>
                <a:spcPct val="150000"/>
              </a:lnSpc>
              <a:buNone/>
            </a:pPr>
            <a:r>
              <a:rPr lang="en-US" sz="2100" dirty="0"/>
              <a:t>Year 10 students and their parents. </a:t>
            </a:r>
          </a:p>
        </p:txBody>
      </p:sp>
    </p:spTree>
    <p:extLst>
      <p:ext uri="{BB962C8B-B14F-4D97-AF65-F5344CB8AC3E}">
        <p14:creationId xmlns:p14="http://schemas.microsoft.com/office/powerpoint/2010/main" val="155117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83181"/>
            <a:ext cx="8242744" cy="558849"/>
          </a:xfrm>
        </p:spPr>
        <p:txBody>
          <a:bodyPr/>
          <a:lstStyle/>
          <a:p>
            <a:pPr algn="ctr"/>
            <a:r>
              <a:rPr lang="en-AU" altLang="en-US" sz="2400" dirty="0">
                <a:effectLst>
                  <a:outerShdw blurRad="38100" dist="38100" dir="2700000" algn="tl">
                    <a:srgbClr val="C0C0C0"/>
                  </a:outerShdw>
                </a:effectLst>
                <a:cs typeface="Arial" pitchFamily="34" charset="0"/>
              </a:rPr>
              <a:t>Mathematics – Year 12</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6" y="1723726"/>
            <a:ext cx="8207238" cy="3228975"/>
          </a:xfrm>
          <a:prstGeom prst="rect">
            <a:avLst/>
          </a:prstGeom>
        </p:spPr>
        <p:txBody>
          <a:bodyPr/>
          <a:lstStyle/>
          <a:p>
            <a:pPr marL="257175" indent="-257175">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1 (must be studied with Advanced)</a:t>
            </a:r>
          </a:p>
          <a:p>
            <a:pPr marL="600075" lvl="1" indent="-257175">
              <a:spcBef>
                <a:spcPts val="450"/>
              </a:spcBef>
              <a:spcAft>
                <a:spcPts val="450"/>
              </a:spcAft>
              <a:buFont typeface="Wingdings" panose="05000000000000000000" pitchFamily="2" charset="2"/>
              <a:buChar char="Ø"/>
              <a:defRPr/>
            </a:pPr>
            <a:r>
              <a:rPr lang="en-AU" altLang="en-US" dirty="0">
                <a:latin typeface="Helvetica" pitchFamily="34" charset="0"/>
                <a:ea typeface="ＭＳ Ｐゴシック" pitchFamily="34" charset="-128"/>
                <a:cs typeface="Helvetica" pitchFamily="34" charset="0"/>
              </a:rPr>
              <a:t>Mathematics Extension 2 (must be studied with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100" b="1" dirty="0">
              <a:solidFill>
                <a:srgbClr val="280070"/>
              </a:solidFill>
              <a:latin typeface="Helvetica" pitchFamily="34" charset="0"/>
              <a:ea typeface="ＭＳ Ｐゴシック" pitchFamily="34" charset="-128"/>
              <a:cs typeface="Helvetica" pitchFamily="34" charset="0"/>
            </a:endParaRP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2</a:t>
            </a:r>
          </a:p>
          <a:p>
            <a:pPr marL="257175" indent="-257175">
              <a:lnSpc>
                <a:spcPct val="150000"/>
              </a:lnSpc>
              <a:spcBef>
                <a:spcPts val="450"/>
              </a:spcBef>
              <a:spcAft>
                <a:spcPts val="450"/>
              </a:spcAft>
              <a:buFont typeface="Arial" panose="020B0604020202020204" pitchFamily="34" charset="0"/>
              <a:buChar char="•"/>
              <a:defRPr/>
            </a:pPr>
            <a:r>
              <a:rPr lang="en-AU" altLang="en-US" sz="21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a:latin typeface="Helvetica" pitchFamily="34" charset="0"/>
              <a:ea typeface="ＭＳ Ｐゴシック" pitchFamily="34" charset="-128"/>
              <a:cs typeface="Helvetica" pitchFamily="34" charset="0"/>
            </a:endParaRPr>
          </a:p>
          <a:p>
            <a:pPr marL="257175" indent="-257175">
              <a:spcBef>
                <a:spcPts val="450"/>
              </a:spcBef>
              <a:spcAft>
                <a:spcPts val="450"/>
              </a:spcAft>
              <a:buFont typeface="Arial" panose="020B0604020202020204" pitchFamily="34" charset="0"/>
              <a:buChar char="•"/>
              <a:defRPr/>
            </a:pPr>
            <a:endParaRPr lang="en-AU" altLang="en-US" sz="2100" b="1" dirty="0">
              <a:solidFill>
                <a:srgbClr val="280070"/>
              </a:solidFill>
              <a:latin typeface="Helvetica" pitchFamily="34" charset="0"/>
              <a:ea typeface="ＭＳ Ｐゴシック" pitchFamily="34" charset="-128"/>
              <a:cs typeface="Helvetica" pitchFamily="34" charset="0"/>
            </a:endParaRPr>
          </a:p>
          <a:p>
            <a:pPr>
              <a:spcBef>
                <a:spcPts val="450"/>
              </a:spcBef>
              <a:spcAft>
                <a:spcPts val="450"/>
              </a:spcAft>
              <a:defRPr/>
            </a:pPr>
            <a:endParaRPr lang="en-AU" altLang="en-US" sz="2100" dirty="0">
              <a:solidFill>
                <a:srgbClr val="280070"/>
              </a:solidFill>
              <a:latin typeface="Helvetica" pitchFamily="34" charset="0"/>
              <a:ea typeface="ＭＳ Ｐゴシック" pitchFamily="34" charset="-128"/>
              <a:cs typeface="Helvetica" pitchFamily="34" charset="0"/>
            </a:endParaRPr>
          </a:p>
          <a:p>
            <a:endParaRPr lang="en-AU" dirty="0"/>
          </a:p>
        </p:txBody>
      </p:sp>
    </p:spTree>
    <p:extLst>
      <p:ext uri="{BB962C8B-B14F-4D97-AF65-F5344CB8AC3E}">
        <p14:creationId xmlns:p14="http://schemas.microsoft.com/office/powerpoint/2010/main" val="286213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Languages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27459" y="1388731"/>
            <a:ext cx="8094898" cy="3043237"/>
          </a:xfrm>
          <a:prstGeom prst="rect">
            <a:avLst/>
          </a:prstGeom>
        </p:spPr>
        <p:txBody>
          <a:bodyPr/>
          <a:lstStyle/>
          <a:p>
            <a:pPr marL="0" indent="0">
              <a:spcBef>
                <a:spcPts val="450"/>
              </a:spcBef>
              <a:buNone/>
              <a:defRPr/>
            </a:pPr>
            <a:r>
              <a:rPr lang="en-US" altLang="en-US" sz="1800" b="1" dirty="0">
                <a:latin typeface="Helvetica" pitchFamily="34" charset="0"/>
                <a:ea typeface="ＭＳ Ｐゴシック" pitchFamily="34" charset="-128"/>
                <a:cs typeface="Helvetica" pitchFamily="34" charset="0"/>
              </a:rPr>
              <a:t>Eligibility criteria </a:t>
            </a:r>
            <a:r>
              <a:rPr lang="en-US" altLang="en-US" sz="1800" dirty="0">
                <a:latin typeface="Helvetica" pitchFamily="34" charset="0"/>
                <a:ea typeface="ＭＳ Ｐゴシック" pitchFamily="34" charset="-128"/>
                <a:cs typeface="Helvetica" pitchFamily="34" charset="0"/>
              </a:rPr>
              <a:t>apply to language courses: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Beginners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Continuers</a:t>
            </a:r>
          </a:p>
          <a:p>
            <a:pPr marL="257175" indent="-257175">
              <a:lnSpc>
                <a:spcPct val="15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in Context </a:t>
            </a:r>
            <a:r>
              <a:rPr lang="en-US" altLang="en-US" sz="1800" dirty="0">
                <a:latin typeface="Helvetica" pitchFamily="34" charset="0"/>
                <a:ea typeface="ＭＳ Ｐゴシック" pitchFamily="34" charset="-128"/>
                <a:cs typeface="Helvetica" pitchFamily="34" charset="0"/>
              </a:rPr>
              <a:t>(Chinese, Indonesian, Japanese, Korean)</a:t>
            </a:r>
          </a:p>
          <a:p>
            <a:pPr marL="257175" indent="-257175">
              <a:lnSpc>
                <a:spcPct val="200000"/>
              </a:lnSpc>
              <a:spcBef>
                <a:spcPts val="450"/>
              </a:spcBef>
              <a:buFont typeface="Wingdings" panose="05000000000000000000" pitchFamily="2" charset="2"/>
              <a:buChar char="Ø"/>
              <a:defRPr/>
            </a:pPr>
            <a:r>
              <a:rPr lang="en-US" altLang="en-US" sz="1800" b="1" dirty="0">
                <a:solidFill>
                  <a:srgbClr val="280070"/>
                </a:solidFill>
                <a:latin typeface="Helvetica" pitchFamily="34" charset="0"/>
                <a:ea typeface="ＭＳ Ｐゴシック" pitchFamily="34" charset="-128"/>
                <a:cs typeface="Helvetica" pitchFamily="34" charset="0"/>
              </a:rPr>
              <a:t>Language and Literature </a:t>
            </a:r>
            <a:r>
              <a:rPr lang="en-US" altLang="en-US" sz="1800" dirty="0">
                <a:latin typeface="Helvetica" pitchFamily="34" charset="0"/>
                <a:ea typeface="ＭＳ Ｐゴシック" pitchFamily="34" charset="-128"/>
                <a:cs typeface="Helvetica" pitchFamily="34" charset="0"/>
              </a:rPr>
              <a:t>(Chinese, Indonesian, Japanese, Korean)</a:t>
            </a:r>
          </a:p>
          <a:p>
            <a:pPr>
              <a:lnSpc>
                <a:spcPct val="200000"/>
              </a:lnSpc>
              <a:spcBef>
                <a:spcPts val="450"/>
              </a:spcBef>
              <a:defRPr/>
            </a:pPr>
            <a:r>
              <a:rPr lang="en-US" altLang="en-US" sz="1800" b="1" dirty="0">
                <a:latin typeface="Helvetica" pitchFamily="34" charset="0"/>
                <a:ea typeface="ＭＳ Ｐゴシック" pitchFamily="34" charset="-128"/>
                <a:cs typeface="Helvetica" pitchFamily="34" charset="0"/>
              </a:rPr>
              <a:t>Extension</a:t>
            </a:r>
            <a:r>
              <a:rPr lang="en-US" altLang="en-US" sz="1800" dirty="0">
                <a:latin typeface="Helvetica" pitchFamily="34" charset="0"/>
                <a:ea typeface="ＭＳ Ｐゴシック" pitchFamily="34" charset="-128"/>
                <a:cs typeface="Helvetica" pitchFamily="34" charset="0"/>
              </a:rPr>
              <a:t> courses are available for some Continuers courses</a:t>
            </a:r>
          </a:p>
          <a:p>
            <a:pPr marL="0" indent="0">
              <a:buNone/>
            </a:pPr>
            <a:endParaRPr lang="en-AU" dirty="0"/>
          </a:p>
        </p:txBody>
      </p:sp>
    </p:spTree>
    <p:extLst>
      <p:ext uri="{BB962C8B-B14F-4D97-AF65-F5344CB8AC3E}">
        <p14:creationId xmlns:p14="http://schemas.microsoft.com/office/powerpoint/2010/main" val="63320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84323"/>
            <a:ext cx="8242744" cy="558849"/>
          </a:xfrm>
        </p:spPr>
        <p:txBody>
          <a:bodyPr/>
          <a:lstStyle/>
          <a:p>
            <a:pPr algn="ctr"/>
            <a:r>
              <a:rPr lang="en-AU" altLang="en-US" sz="2400" dirty="0">
                <a:effectLst>
                  <a:outerShdw blurRad="38100" dist="38100" dir="2700000" algn="tl">
                    <a:srgbClr val="C0C0C0"/>
                  </a:outerShdw>
                </a:effectLst>
                <a:cs typeface="Arial" pitchFamily="34" charset="0"/>
              </a:rPr>
              <a:t>Additional Extension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118356" y="1369000"/>
            <a:ext cx="8903724" cy="3355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spcBef>
                <a:spcPts val="450"/>
              </a:spcBef>
              <a:buNone/>
            </a:pPr>
            <a:r>
              <a:rPr lang="en-AU" altLang="en-US" sz="1800" b="1" dirty="0">
                <a:latin typeface="Helvetica" charset="0"/>
              </a:rPr>
              <a:t>	</a:t>
            </a:r>
            <a:r>
              <a:rPr lang="en-AU" altLang="en-US" sz="2100" b="1" dirty="0">
                <a:solidFill>
                  <a:srgbClr val="280070"/>
                </a:solidFill>
                <a:latin typeface="Helvetica" charset="0"/>
              </a:rPr>
              <a:t>Year 12</a:t>
            </a:r>
          </a:p>
          <a:p>
            <a:pPr lvl="1">
              <a:lnSpc>
                <a:spcPct val="200000"/>
              </a:lnSpc>
              <a:spcBef>
                <a:spcPts val="450"/>
              </a:spcBef>
              <a:buFont typeface="Arial" pitchFamily="34" charset="0"/>
              <a:buChar char="•"/>
            </a:pPr>
            <a:r>
              <a:rPr lang="en-AU" altLang="en-US" sz="1800" dirty="0">
                <a:latin typeface="Helvetica" charset="0"/>
              </a:rPr>
              <a:t>History Extension</a:t>
            </a:r>
          </a:p>
          <a:p>
            <a:pPr lvl="1">
              <a:lnSpc>
                <a:spcPct val="150000"/>
              </a:lnSpc>
              <a:spcBef>
                <a:spcPts val="450"/>
              </a:spcBef>
              <a:buFont typeface="Arial" pitchFamily="34" charset="0"/>
              <a:buChar char="•"/>
            </a:pPr>
            <a:r>
              <a:rPr lang="en-AU" altLang="en-US" sz="1800" dirty="0">
                <a:latin typeface="Helvetica" charset="0"/>
              </a:rPr>
              <a:t>Music Extension</a:t>
            </a:r>
          </a:p>
          <a:p>
            <a:pPr lvl="1">
              <a:lnSpc>
                <a:spcPct val="150000"/>
              </a:lnSpc>
              <a:spcBef>
                <a:spcPts val="450"/>
              </a:spcBef>
              <a:buFont typeface="Arial" pitchFamily="34" charset="0"/>
              <a:buChar char="•"/>
            </a:pPr>
            <a:r>
              <a:rPr lang="en-AU" altLang="en-US" sz="1800" dirty="0">
                <a:latin typeface="Helvetica" charset="0"/>
              </a:rPr>
              <a:t>Science Extension</a:t>
            </a:r>
          </a:p>
          <a:p>
            <a:pPr lvl="1">
              <a:lnSpc>
                <a:spcPct val="150000"/>
              </a:lnSpc>
              <a:spcBef>
                <a:spcPts val="450"/>
              </a:spcBef>
              <a:buFont typeface="Arial" pitchFamily="34" charset="0"/>
              <a:buChar char="•"/>
            </a:pPr>
            <a:r>
              <a:rPr lang="en-AU" altLang="en-US" sz="1800" dirty="0">
                <a:latin typeface="Helvetica" charset="0"/>
              </a:rPr>
              <a:t>Extension courses are also available for selected Languages and VET courses</a:t>
            </a:r>
          </a:p>
        </p:txBody>
      </p:sp>
    </p:spTree>
    <p:extLst>
      <p:ext uri="{BB962C8B-B14F-4D97-AF65-F5344CB8AC3E}">
        <p14:creationId xmlns:p14="http://schemas.microsoft.com/office/powerpoint/2010/main" val="12428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247" y="1057055"/>
            <a:ext cx="8242744" cy="558849"/>
          </a:xfrm>
        </p:spPr>
        <p:txBody>
          <a:bodyPr/>
          <a:lstStyle/>
          <a:p>
            <a:pPr algn="ctr"/>
            <a:r>
              <a:rPr lang="en-AU" altLang="en-US" sz="2400" dirty="0">
                <a:effectLst>
                  <a:outerShdw blurRad="38100" dist="38100" dir="2700000" algn="tl">
                    <a:srgbClr val="C0C0C0"/>
                  </a:outerShdw>
                </a:effectLst>
                <a:cs typeface="Arial" pitchFamily="34" charset="0"/>
              </a:rPr>
              <a:t>Life Skills Courses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4247" y="1646848"/>
            <a:ext cx="8337867" cy="2736850"/>
          </a:xfrm>
          <a:prstGeom prst="rect">
            <a:avLst/>
          </a:prstGeom>
        </p:spPr>
        <p:txBody>
          <a:bodyPr/>
          <a:lstStyle/>
          <a:p>
            <a:pPr marL="300038" lvl="1">
              <a:spcBef>
                <a:spcPts val="1350"/>
              </a:spcBef>
              <a:spcAft>
                <a:spcPts val="450"/>
              </a:spcAft>
              <a:defRPr/>
            </a:pPr>
            <a:r>
              <a:rPr lang="en-AU" altLang="en-US" dirty="0">
                <a:latin typeface="Helvetica" pitchFamily="34" charset="0"/>
                <a:ea typeface="ＭＳ Ｐゴシック" pitchFamily="34" charset="-128"/>
                <a:cs typeface="Helvetica" pitchFamily="34" charset="0"/>
              </a:rPr>
              <a:t>Life Skills Courses are designed for a small percentage of students with </a:t>
            </a:r>
            <a:r>
              <a:rPr lang="en-AU" altLang="en-US" b="1" dirty="0">
                <a:solidFill>
                  <a:srgbClr val="280070"/>
                </a:solidFill>
                <a:latin typeface="Helvetica" pitchFamily="34" charset="0"/>
                <a:ea typeface="ＭＳ Ｐゴシック" pitchFamily="34" charset="-128"/>
                <a:cs typeface="Helvetica" pitchFamily="34" charset="0"/>
              </a:rPr>
              <a:t>special education needs</a:t>
            </a:r>
            <a:r>
              <a:rPr lang="en-AU" altLang="en-US" dirty="0">
                <a:latin typeface="Helvetica" pitchFamily="34" charset="0"/>
                <a:ea typeface="ＭＳ Ｐゴシック" pitchFamily="34" charset="-128"/>
                <a:cs typeface="Helvetica" pitchFamily="34" charset="0"/>
              </a:rPr>
              <a:t>. </a:t>
            </a:r>
          </a:p>
          <a:p>
            <a:pPr marL="300038" lvl="1">
              <a:spcBef>
                <a:spcPts val="1350"/>
              </a:spcBef>
              <a:spcAft>
                <a:spcPts val="450"/>
              </a:spcAft>
              <a:defRPr/>
            </a:pPr>
            <a:r>
              <a:rPr lang="en-AU" altLang="en-US" dirty="0">
                <a:latin typeface="Helvetica" pitchFamily="34" charset="0"/>
                <a:ea typeface="ＭＳ Ｐゴシック" pitchFamily="34" charset="-128"/>
                <a:cs typeface="Helvetica" pitchFamily="34" charset="0"/>
              </a:rPr>
              <a:t>Life Skills Courses: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have Board Developed Course status</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contribute to the attainment of the HSC</a:t>
            </a:r>
          </a:p>
          <a:p>
            <a:pPr marL="557213" lvl="1" indent="-257175">
              <a:spcBef>
                <a:spcPts val="1350"/>
              </a:spcBef>
              <a:spcAft>
                <a:spcPts val="450"/>
              </a:spcAft>
              <a:buFont typeface="Arial" panose="020B0604020202020204" pitchFamily="34" charset="0"/>
              <a:buChar char="•"/>
              <a:defRPr/>
            </a:pPr>
            <a:r>
              <a:rPr lang="en-AU" altLang="en-US"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spTree>
    <p:extLst>
      <p:ext uri="{BB962C8B-B14F-4D97-AF65-F5344CB8AC3E}">
        <p14:creationId xmlns:p14="http://schemas.microsoft.com/office/powerpoint/2010/main" val="19100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3511"/>
            <a:ext cx="8242744" cy="558849"/>
          </a:xfrm>
        </p:spPr>
        <p:txBody>
          <a:bodyPr/>
          <a:lstStyle/>
          <a:p>
            <a:pPr algn="ctr"/>
            <a:r>
              <a:rPr lang="en-AU" altLang="en-US" sz="2400" dirty="0">
                <a:effectLst>
                  <a:outerShdw blurRad="38100" dist="38100" dir="2700000" algn="tl">
                    <a:srgbClr val="C0C0C0"/>
                  </a:outerShdw>
                </a:effectLst>
                <a:cs typeface="Arial" pitchFamily="34" charset="0"/>
              </a:rPr>
              <a:t>Vocational Education &amp; Training (VET) in the HSC</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1664" y="1408339"/>
            <a:ext cx="8233365" cy="3098347"/>
          </a:xfrm>
          <a:prstGeom prst="rect">
            <a:avLst/>
          </a:prstGeom>
        </p:spPr>
        <p:txBody>
          <a:bodyPr/>
          <a:lstStyle/>
          <a:p>
            <a:pPr marL="257175" indent="-257175">
              <a:lnSpc>
                <a:spcPct val="150000"/>
              </a:lnSpc>
              <a:spcBef>
                <a:spcPts val="900"/>
              </a:spcBef>
              <a:buFont typeface="Arial" panose="020B0604020202020204" pitchFamily="34" charset="0"/>
              <a:buChar char="•"/>
            </a:pPr>
            <a:r>
              <a:rPr lang="en-US" altLang="en-US" sz="1800" dirty="0">
                <a:latin typeface="Helvetica" charset="0"/>
              </a:rPr>
              <a:t>Package/endorse VET qualifications for HSC unit credit</a:t>
            </a:r>
          </a:p>
          <a:p>
            <a:pPr marL="257175" indent="-257175">
              <a:lnSpc>
                <a:spcPct val="150000"/>
              </a:lnSpc>
              <a:spcBef>
                <a:spcPts val="900"/>
              </a:spcBef>
              <a:buFont typeface="Arial" panose="020B0604020202020204" pitchFamily="34" charset="0"/>
              <a:buChar char="•"/>
            </a:pPr>
            <a:r>
              <a:rPr lang="en-US" altLang="en-US" sz="1800" b="1" dirty="0">
                <a:solidFill>
                  <a:srgbClr val="280070"/>
                </a:solidFill>
                <a:latin typeface="Helvetica" charset="0"/>
              </a:rPr>
              <a:t>Board Developed VET courses</a:t>
            </a:r>
          </a:p>
          <a:p>
            <a:pPr marL="600075" lvl="1" indent="-257175">
              <a:spcBef>
                <a:spcPts val="900"/>
              </a:spcBef>
              <a:buFont typeface="Arial" panose="020B0604020202020204" pitchFamily="34" charset="0"/>
              <a:buChar char="•"/>
            </a:pPr>
            <a:r>
              <a:rPr lang="en-US" altLang="en-US" sz="1500" dirty="0">
                <a:latin typeface="Helvetica" charset="0"/>
              </a:rPr>
              <a:t>Stage 6 Industry Curriculum Frameworks</a:t>
            </a:r>
          </a:p>
          <a:p>
            <a:pPr marL="257175" indent="-257175">
              <a:spcBef>
                <a:spcPts val="900"/>
              </a:spcBef>
              <a:buFont typeface="Arial" panose="020B0604020202020204" pitchFamily="34" charset="0"/>
              <a:buChar char="•"/>
            </a:pPr>
            <a:r>
              <a:rPr lang="en-US" altLang="en-US" sz="1800" b="1" dirty="0">
                <a:solidFill>
                  <a:srgbClr val="280070"/>
                </a:solidFill>
                <a:latin typeface="Helvetica" charset="0"/>
              </a:rPr>
              <a:t>Board Endorsed VET courses</a:t>
            </a:r>
          </a:p>
          <a:p>
            <a:pPr marL="600075" lvl="1" indent="-257175">
              <a:spcBef>
                <a:spcPts val="900"/>
              </a:spcBef>
              <a:buFont typeface="Arial" panose="020B0604020202020204" pitchFamily="34" charset="0"/>
              <a:buChar char="•"/>
            </a:pPr>
            <a:r>
              <a:rPr lang="en-US" altLang="en-US" sz="1500" dirty="0">
                <a:latin typeface="Helvetica" charset="0"/>
              </a:rPr>
              <a:t>Stage 6 (Years 11–12)</a:t>
            </a:r>
          </a:p>
          <a:p>
            <a:pPr marL="257175" indent="-257175">
              <a:spcBef>
                <a:spcPts val="900"/>
              </a:spcBef>
              <a:buFont typeface="Arial" panose="020B0604020202020204" pitchFamily="34" charset="0"/>
              <a:buChar char="•"/>
            </a:pPr>
            <a:r>
              <a:rPr lang="en-US" altLang="en-US" sz="1800" dirty="0">
                <a:latin typeface="Helvetica" charset="0"/>
              </a:rPr>
              <a:t>Courses may be available to:</a:t>
            </a:r>
          </a:p>
          <a:p>
            <a:pPr marL="600075" lvl="1" indent="-257175">
              <a:spcBef>
                <a:spcPts val="450"/>
              </a:spcBef>
              <a:buFont typeface="Wingdings" panose="05000000000000000000" pitchFamily="2" charset="2"/>
              <a:buChar char="Ø"/>
            </a:pPr>
            <a:r>
              <a:rPr lang="en-US" altLang="en-US" sz="1500" dirty="0">
                <a:latin typeface="Helvetica" charset="0"/>
              </a:rPr>
              <a:t>all students</a:t>
            </a:r>
          </a:p>
          <a:p>
            <a:pPr marL="600075" lvl="1" indent="-257175">
              <a:spcBef>
                <a:spcPts val="450"/>
              </a:spcBef>
              <a:buFont typeface="Wingdings" panose="05000000000000000000" pitchFamily="2" charset="2"/>
              <a:buChar char="Ø"/>
            </a:pPr>
            <a:r>
              <a:rPr lang="en-US" altLang="en-US" sz="1500" dirty="0">
                <a:latin typeface="Helvetica" charset="0"/>
              </a:rPr>
              <a:t>school-based trainees only</a:t>
            </a:r>
          </a:p>
          <a:p>
            <a:pPr marL="600075" lvl="1" indent="-257175">
              <a:spcBef>
                <a:spcPts val="450"/>
              </a:spcBef>
              <a:buFont typeface="Wingdings" panose="05000000000000000000" pitchFamily="2" charset="2"/>
              <a:buChar char="Ø"/>
            </a:pPr>
            <a:r>
              <a:rPr lang="en-US" altLang="en-US" sz="1500" dirty="0">
                <a:latin typeface="Helvetica" charset="0"/>
              </a:rPr>
              <a:t>school-based apprentices only</a:t>
            </a:r>
          </a:p>
          <a:p>
            <a:endParaRPr lang="en-AU" dirty="0"/>
          </a:p>
        </p:txBody>
      </p:sp>
    </p:spTree>
    <p:extLst>
      <p:ext uri="{BB962C8B-B14F-4D97-AF65-F5344CB8AC3E}">
        <p14:creationId xmlns:p14="http://schemas.microsoft.com/office/powerpoint/2010/main" val="280666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98663"/>
            <a:ext cx="8242744" cy="558849"/>
          </a:xfrm>
        </p:spPr>
        <p:txBody>
          <a:bodyPr/>
          <a:lstStyle/>
          <a:p>
            <a:pPr algn="ctr"/>
            <a:r>
              <a:rPr lang="en-AU" altLang="en-US" sz="2400" dirty="0">
                <a:effectLst>
                  <a:outerShdw blurRad="38100" dist="38100" dir="2700000" algn="tl">
                    <a:srgbClr val="000000">
                      <a:alpha val="43137"/>
                    </a:srgbClr>
                  </a:outerShdw>
                </a:effectLst>
                <a:ea typeface="ＭＳ Ｐゴシック" pitchFamily="34" charset="-128"/>
              </a:rPr>
              <a:t>Industry curriculum framework</a:t>
            </a: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
        <p:nvSpPr>
          <p:cNvPr id="3" name="Text Placeholder 2"/>
          <p:cNvSpPr>
            <a:spLocks noGrp="1"/>
          </p:cNvSpPr>
          <p:nvPr>
            <p:ph type="body" sz="quarter" idx="4294967295"/>
          </p:nvPr>
        </p:nvSpPr>
        <p:spPr>
          <a:xfrm>
            <a:off x="396830" y="1578997"/>
            <a:ext cx="8250781" cy="3214687"/>
          </a:xfrm>
          <a:prstGeom prst="rect">
            <a:avLst/>
          </a:prstGeom>
        </p:spPr>
        <p:txBody>
          <a:bodyPr/>
          <a:lstStyle/>
          <a:p>
            <a:pPr marL="257175" indent="-257175">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Board Developed HSC VET syllabus</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Based on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1600" dirty="0">
                <a:latin typeface="Helvetica" panose="020B0604020202020204" pitchFamily="34" charset="0"/>
                <a:ea typeface="ＭＳ Ｐゴシック" pitchFamily="34" charset="-128"/>
                <a:cs typeface="Helvetica" panose="020B0604020202020204" pitchFamily="34" charset="0"/>
              </a:rPr>
              <a:t> endorsed Training Package(s)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600" dirty="0">
              <a:ea typeface="ＭＳ Ｐゴシック" pitchFamily="34" charset="-128"/>
            </a:endParaRP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HSC outcomes and content</a:t>
            </a:r>
          </a:p>
          <a:p>
            <a:pPr marL="257175" indent="-257175">
              <a:lnSpc>
                <a:spcPct val="150000"/>
              </a:lnSpc>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Has an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optional</a:t>
            </a:r>
            <a:r>
              <a:rPr lang="en-US" altLang="en-US" sz="1600" dirty="0">
                <a:latin typeface="Helvetica" panose="020B0604020202020204" pitchFamily="34" charset="0"/>
                <a:ea typeface="ＭＳ Ｐゴシック" pitchFamily="34" charset="-128"/>
                <a:cs typeface="Helvetica" panose="020B0604020202020204" pitchFamily="34" charset="0"/>
              </a:rPr>
              <a:t> HSC examination</a:t>
            </a:r>
          </a:p>
          <a:p>
            <a:pPr marL="581175" lvl="2" indent="-257175">
              <a:buClr>
                <a:schemeClr val="tx1"/>
              </a:buClr>
              <a:buFont typeface="Aparajita"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provides access to ATAR pathway</a:t>
            </a:r>
          </a:p>
          <a:p>
            <a:pPr marL="257175" indent="-257175">
              <a:spcBef>
                <a:spcPts val="900"/>
              </a:spcBef>
              <a:buClr>
                <a:schemeClr val="tx1"/>
              </a:buClr>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Includes a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mandatory work placement</a:t>
            </a:r>
          </a:p>
          <a:p>
            <a:endParaRPr lang="en-AU" dirty="0"/>
          </a:p>
        </p:txBody>
      </p:sp>
    </p:spTree>
    <p:extLst>
      <p:ext uri="{BB962C8B-B14F-4D97-AF65-F5344CB8AC3E}">
        <p14:creationId xmlns:p14="http://schemas.microsoft.com/office/powerpoint/2010/main" val="1155337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rPr>
              <a:t>VET: Board Developed Courses </a:t>
            </a:r>
          </a:p>
          <a:p>
            <a:pPr algn="ctr"/>
            <a:r>
              <a:rPr lang="en-US" altLang="en-US" sz="2000" dirty="0">
                <a:solidFill>
                  <a:schemeClr val="tx1"/>
                </a:solidFill>
                <a:effectLst>
                  <a:outerShdw blurRad="38100" dist="38100" dir="2700000" algn="tl">
                    <a:srgbClr val="000000">
                      <a:alpha val="43137"/>
                    </a:srgbClr>
                  </a:outerShdw>
                </a:effectLst>
                <a:ea typeface="ＭＳ Ｐゴシック" pitchFamily="34" charset="-128"/>
              </a:rPr>
              <a:t>Courses Menai High Offer are in black</a:t>
            </a:r>
          </a:p>
          <a:p>
            <a:pPr algn="ctr"/>
            <a:endParaRPr lang="en-AU" sz="2400"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545075" y="1862457"/>
            <a:ext cx="3257006" cy="2416175"/>
          </a:xfrm>
          <a:prstGeom prst="rect">
            <a:avLst/>
          </a:prstGeom>
        </p:spPr>
        <p:txBody>
          <a:bodyPr/>
          <a:lstStyle/>
          <a:p>
            <a:pPr marL="600075" lvl="1" indent="-257175">
              <a:spcBef>
                <a:spcPts val="450"/>
              </a:spcBef>
              <a:spcAft>
                <a:spcPts val="450"/>
              </a:spcAft>
              <a:buFont typeface="Arial" panose="020B0604020202020204" pitchFamily="34" charset="0"/>
              <a:buChar char="•"/>
            </a:pPr>
            <a:r>
              <a:rPr lang="en-US" altLang="en-US" dirty="0">
                <a:solidFill>
                  <a:schemeClr val="bg1">
                    <a:lumMod val="65000"/>
                  </a:schemeClr>
                </a:solidFill>
                <a:latin typeface="Helvetica" charset="0"/>
              </a:rPr>
              <a:t>Automotive</a:t>
            </a:r>
          </a:p>
          <a:p>
            <a:pPr marL="600075" lvl="1" indent="-257175">
              <a:spcBef>
                <a:spcPts val="450"/>
              </a:spcBef>
              <a:spcAft>
                <a:spcPts val="450"/>
              </a:spcAft>
              <a:buFont typeface="Arial" panose="020B0604020202020204" pitchFamily="34" charset="0"/>
              <a:buChar char="•"/>
            </a:pPr>
            <a:r>
              <a:rPr lang="en-US" altLang="en-US" dirty="0">
                <a:latin typeface="Helvetica" charset="0"/>
              </a:rPr>
              <a:t>Business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Construction</a:t>
            </a:r>
          </a:p>
          <a:p>
            <a:pPr marL="600075" lvl="1" indent="-257175">
              <a:spcBef>
                <a:spcPts val="450"/>
              </a:spcBef>
              <a:spcAft>
                <a:spcPts val="450"/>
              </a:spcAft>
              <a:buFont typeface="Arial" panose="020B0604020202020204" pitchFamily="34" charset="0"/>
              <a:buChar char="•"/>
            </a:pPr>
            <a:r>
              <a:rPr lang="en-US" altLang="en-US" dirty="0" err="1">
                <a:solidFill>
                  <a:schemeClr val="bg1">
                    <a:lumMod val="65000"/>
                  </a:schemeClr>
                </a:solidFill>
                <a:latin typeface="Helvetica" charset="0"/>
              </a:rPr>
              <a:t>Electrotechnology</a:t>
            </a:r>
            <a:endParaRPr lang="en-US" altLang="en-US" dirty="0">
              <a:solidFill>
                <a:schemeClr val="bg1">
                  <a:lumMod val="65000"/>
                </a:schemeClr>
              </a:solidFill>
              <a:latin typeface="Helvetica" charset="0"/>
            </a:endParaRPr>
          </a:p>
          <a:p>
            <a:pPr marL="600075" lvl="1" indent="-257175">
              <a:spcBef>
                <a:spcPts val="450"/>
              </a:spcBef>
              <a:spcAft>
                <a:spcPts val="450"/>
              </a:spcAft>
              <a:buFont typeface="Arial" panose="020B0604020202020204" pitchFamily="34" charset="0"/>
              <a:buChar char="•"/>
            </a:pPr>
            <a:r>
              <a:rPr lang="en-US" altLang="en-US" dirty="0">
                <a:latin typeface="Helvetica" charset="0"/>
              </a:rPr>
              <a:t>Entertainment Industry</a:t>
            </a:r>
          </a:p>
          <a:p>
            <a:pPr marL="600075" lvl="1" indent="-257175">
              <a:spcBef>
                <a:spcPts val="450"/>
              </a:spcBef>
              <a:spcAft>
                <a:spcPts val="450"/>
              </a:spcAft>
              <a:buFont typeface="Arial" panose="020B0604020202020204" pitchFamily="34" charset="0"/>
              <a:buChar char="•"/>
            </a:pPr>
            <a:r>
              <a:rPr lang="en-US" altLang="en-US" dirty="0">
                <a:solidFill>
                  <a:schemeClr val="bg1">
                    <a:lumMod val="65000"/>
                  </a:schemeClr>
                </a:solidFill>
                <a:latin typeface="Helvetica" charset="0"/>
              </a:rPr>
              <a:t>Financial Services</a:t>
            </a:r>
          </a:p>
          <a:p>
            <a:pPr marL="600075" lvl="1" indent="-257175">
              <a:spcBef>
                <a:spcPts val="450"/>
              </a:spcBef>
              <a:spcAft>
                <a:spcPts val="450"/>
              </a:spcAft>
              <a:buFont typeface="Arial" panose="020B0604020202020204" pitchFamily="34" charset="0"/>
              <a:buChar char="•"/>
            </a:pPr>
            <a:r>
              <a:rPr lang="en-US" altLang="en-US" dirty="0">
                <a:latin typeface="Helvetica" charset="0"/>
              </a:rPr>
              <a:t>Hospitality</a:t>
            </a:r>
          </a:p>
          <a:p>
            <a:pPr lvl="1">
              <a:spcBef>
                <a:spcPts val="450"/>
              </a:spcBef>
              <a:spcAft>
                <a:spcPts val="450"/>
              </a:spcAft>
              <a:buFont typeface="Arial" pitchFamily="34" charset="0"/>
              <a:buChar char="•"/>
            </a:pPr>
            <a:endParaRPr lang="en-US" altLang="en-US" dirty="0">
              <a:latin typeface="Helvetica" charset="0"/>
            </a:endParaRPr>
          </a:p>
          <a:p>
            <a:endParaRPr lang="en-AU" dirty="0"/>
          </a:p>
        </p:txBody>
      </p:sp>
      <p:sp>
        <p:nvSpPr>
          <p:cNvPr id="5" name="Rectangle 4"/>
          <p:cNvSpPr/>
          <p:nvPr/>
        </p:nvSpPr>
        <p:spPr>
          <a:xfrm>
            <a:off x="4274820" y="1849983"/>
            <a:ext cx="4381500" cy="2606867"/>
          </a:xfrm>
          <a:prstGeom prst="rect">
            <a:avLst/>
          </a:prstGeom>
        </p:spPr>
        <p:txBody>
          <a:bodyPr wrap="square">
            <a:spAutoFit/>
          </a:bodyPr>
          <a:lstStyle/>
          <a:p>
            <a:pPr marL="600075" lvl="1" indent="-257175">
              <a:lnSpc>
                <a:spcPct val="90000"/>
              </a:lnSpc>
              <a:spcBef>
                <a:spcPts val="450"/>
              </a:spcBef>
              <a:spcAft>
                <a:spcPts val="450"/>
              </a:spcAft>
              <a:buFont typeface="Arial" panose="020B0604020202020204" pitchFamily="34" charset="0"/>
              <a:buChar char="•"/>
            </a:pPr>
            <a:r>
              <a:rPr lang="en-AU" altLang="en-US" sz="1800" dirty="0">
                <a:solidFill>
                  <a:schemeClr val="bg1">
                    <a:lumMod val="65000"/>
                  </a:schemeClr>
                </a:solidFill>
                <a:latin typeface="Helvetica" charset="0"/>
              </a:rPr>
              <a:t>Human Services</a:t>
            </a:r>
            <a:endParaRPr lang="en-US" altLang="en-US" sz="1800" dirty="0">
              <a:solidFill>
                <a:schemeClr val="bg1">
                  <a:lumMod val="65000"/>
                </a:schemeClr>
              </a:solidFill>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Information</a:t>
            </a:r>
            <a:r>
              <a:rPr lang="en-AU" altLang="en-US" sz="1800" dirty="0">
                <a:latin typeface="Helvetica" charset="0"/>
              </a:rPr>
              <a:t> </a:t>
            </a:r>
            <a:r>
              <a:rPr lang="en-US" altLang="en-US" sz="1800" dirty="0">
                <a:latin typeface="Helvetica" charset="0"/>
              </a:rPr>
              <a:t>and Digital Technology</a:t>
            </a:r>
            <a:endParaRPr lang="en-AU" altLang="en-US" sz="1800" dirty="0">
              <a:latin typeface="Helvetica" charset="0"/>
            </a:endParaRP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Metal and Engineering</a:t>
            </a:r>
          </a:p>
          <a:p>
            <a:pPr marL="600075" lvl="1" indent="-257175">
              <a:lnSpc>
                <a:spcPct val="90000"/>
              </a:lnSpc>
              <a:spcBef>
                <a:spcPts val="450"/>
              </a:spcBef>
              <a:spcAft>
                <a:spcPts val="450"/>
              </a:spcAft>
              <a:buFont typeface="Arial" panose="020B0604020202020204" pitchFamily="34" charset="0"/>
              <a:buChar char="•"/>
            </a:pPr>
            <a:r>
              <a:rPr lang="en-US" altLang="en-US" sz="1800" dirty="0">
                <a:latin typeface="Helvetica" charset="0"/>
              </a:rPr>
              <a:t>Primary Industries</a:t>
            </a: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Retail Services</a:t>
            </a:r>
          </a:p>
          <a:p>
            <a:pPr marL="600075" lvl="1" indent="-257175">
              <a:lnSpc>
                <a:spcPct val="90000"/>
              </a:lnSpc>
              <a:spcBef>
                <a:spcPts val="450"/>
              </a:spcBef>
              <a:spcAft>
                <a:spcPts val="450"/>
              </a:spcAft>
              <a:buFont typeface="Arial" panose="020B0604020202020204" pitchFamily="34" charset="0"/>
              <a:buChar char="•"/>
            </a:pPr>
            <a:r>
              <a:rPr lang="en-US" altLang="en-US" sz="1800" dirty="0">
                <a:solidFill>
                  <a:schemeClr val="bg1">
                    <a:lumMod val="65000"/>
                  </a:schemeClr>
                </a:solidFill>
                <a:latin typeface="Helvetica" charset="0"/>
              </a:rPr>
              <a:t>Tourism, Travel and Events</a:t>
            </a:r>
          </a:p>
          <a:p>
            <a:pPr marL="600075" lvl="1" indent="-257175">
              <a:lnSpc>
                <a:spcPct val="90000"/>
              </a:lnSpc>
              <a:spcBef>
                <a:spcPts val="450"/>
              </a:spcBef>
              <a:spcAft>
                <a:spcPts val="450"/>
              </a:spcAft>
              <a:buFont typeface="Arial" panose="020B0604020202020204" pitchFamily="34" charset="0"/>
              <a:buChar char="•"/>
            </a:pPr>
            <a:endParaRPr lang="en-US" altLang="en-US" sz="1800" dirty="0">
              <a:solidFill>
                <a:schemeClr val="bg1">
                  <a:lumMod val="65000"/>
                </a:schemeClr>
              </a:solidFill>
              <a:latin typeface="Helvetica" charset="0"/>
            </a:endParaRPr>
          </a:p>
        </p:txBody>
      </p:sp>
    </p:spTree>
    <p:extLst>
      <p:ext uri="{BB962C8B-B14F-4D97-AF65-F5344CB8AC3E}">
        <p14:creationId xmlns:p14="http://schemas.microsoft.com/office/powerpoint/2010/main" val="43660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9613" y="974498"/>
            <a:ext cx="8242744" cy="558849"/>
          </a:xfrm>
        </p:spPr>
        <p:txBody>
          <a:bodyPr/>
          <a:lstStyle/>
          <a:p>
            <a:pPr algn="ctr"/>
            <a:r>
              <a:rPr lang="en-US" altLang="en-US" sz="24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4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pSp>
        <p:nvGrpSpPr>
          <p:cNvPr id="7" name="Group 6"/>
          <p:cNvGrpSpPr/>
          <p:nvPr/>
        </p:nvGrpSpPr>
        <p:grpSpPr>
          <a:xfrm>
            <a:off x="1690228" y="1549777"/>
            <a:ext cx="2177891" cy="3072289"/>
            <a:chOff x="0" y="0"/>
            <a:chExt cx="2904134" cy="409651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04134" cy="4096512"/>
            </a:xfrm>
            <a:prstGeom prst="rect">
              <a:avLst/>
            </a:prstGeom>
            <a:noFill/>
            <a:ln>
              <a:noFill/>
            </a:ln>
          </p:spPr>
        </p:pic>
        <p:sp>
          <p:nvSpPr>
            <p:cNvPr id="9" name="Rounded Rectangle 8"/>
            <p:cNvSpPr/>
            <p:nvPr/>
          </p:nvSpPr>
          <p:spPr>
            <a:xfrm>
              <a:off x="2128723" y="3467405"/>
              <a:ext cx="541020" cy="3727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AU" sz="1013">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723" y="3613709"/>
              <a:ext cx="629107" cy="270662"/>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954" y="1516916"/>
            <a:ext cx="2226469"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9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HSC Credentials</a:t>
            </a:r>
          </a:p>
        </p:txBody>
      </p:sp>
    </p:spTree>
    <p:extLst>
      <p:ext uri="{BB962C8B-B14F-4D97-AF65-F5344CB8AC3E}">
        <p14:creationId xmlns:p14="http://schemas.microsoft.com/office/powerpoint/2010/main" val="257629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2557462" y="1528068"/>
            <a:ext cx="4014788" cy="308800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016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US" altLang="en-US" sz="2400" dirty="0">
                <a:effectLst>
                  <a:outerShdw blurRad="38100" dist="38100" dir="2700000" algn="tl">
                    <a:srgbClr val="C0C0C0"/>
                  </a:outerShdw>
                </a:effectLst>
                <a:cs typeface="Arial" pitchFamily="34" charset="0"/>
              </a:rPr>
              <a:t>Course Selection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66124" y="1321998"/>
            <a:ext cx="8086564" cy="3178175"/>
          </a:xfrm>
          <a:prstGeom prst="rect">
            <a:avLst/>
          </a:prstGeom>
        </p:spPr>
        <p:txBody>
          <a:bodyPr/>
          <a:lstStyle/>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Abilities </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Interests/Motivation</a:t>
            </a:r>
          </a:p>
          <a:p>
            <a:pPr marL="257175" indent="-257175">
              <a:lnSpc>
                <a:spcPct val="150000"/>
              </a:lnSpc>
              <a:spcAft>
                <a:spcPts val="450"/>
              </a:spcAft>
              <a:buFont typeface="Arial" panose="020B0604020202020204" pitchFamily="34" charset="0"/>
              <a:buChar char="•"/>
            </a:pPr>
            <a:r>
              <a:rPr lang="en-US" altLang="en-US" sz="1800" dirty="0">
                <a:latin typeface="Helvetica" panose="020B0604020202020204" pitchFamily="34" charset="0"/>
                <a:cs typeface="Helvetica" panose="020B0604020202020204" pitchFamily="34" charset="0"/>
              </a:rPr>
              <a:t>Career aspirations and needs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Syllabus requirements - Practical/Major work components </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Subject combinations</a:t>
            </a:r>
          </a:p>
          <a:p>
            <a:pPr marL="257175" indent="-257175">
              <a:lnSpc>
                <a:spcPct val="150000"/>
              </a:lnSpc>
              <a:spcAft>
                <a:spcPts val="450"/>
              </a:spcAft>
              <a:buFont typeface="Arial" panose="020B0604020202020204" pitchFamily="34" charset="0"/>
              <a:buChar char="•"/>
            </a:pPr>
            <a:r>
              <a:rPr lang="en-AU" altLang="en-US" sz="1800" dirty="0">
                <a:latin typeface="Helvetica" panose="020B0604020202020204" pitchFamily="34" charset="0"/>
                <a:cs typeface="Helvetica" panose="020B0604020202020204" pitchFamily="34" charset="0"/>
              </a:rPr>
              <a:t>Other commitments  </a:t>
            </a:r>
          </a:p>
          <a:p>
            <a:endParaRPr lang="en-AU" dirty="0"/>
          </a:p>
        </p:txBody>
      </p:sp>
    </p:spTree>
    <p:extLst>
      <p:ext uri="{BB962C8B-B14F-4D97-AF65-F5344CB8AC3E}">
        <p14:creationId xmlns:p14="http://schemas.microsoft.com/office/powerpoint/2010/main" val="321067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44" y="1172609"/>
            <a:ext cx="3547953" cy="558849"/>
          </a:xfrm>
        </p:spPr>
        <p:txBody>
          <a:bodyPr/>
          <a:lstStyle/>
          <a:p>
            <a:pPr algn="ctr"/>
            <a:r>
              <a:rPr lang="en-US" sz="2400" dirty="0">
                <a:effectLst>
                  <a:outerShdw blurRad="38100" dist="38100" dir="2700000" algn="tl">
                    <a:srgbClr val="000000">
                      <a:alpha val="43137"/>
                    </a:srgbClr>
                  </a:outerShdw>
                </a:effectLst>
              </a:rPr>
              <a:t>NSW HSC Testamur</a:t>
            </a:r>
          </a:p>
        </p:txBody>
      </p:sp>
      <p:sp>
        <p:nvSpPr>
          <p:cNvPr id="6" name="Text Placeholder 5"/>
          <p:cNvSpPr>
            <a:spLocks noGrp="1"/>
          </p:cNvSpPr>
          <p:nvPr>
            <p:ph type="body" sz="quarter" idx="13"/>
          </p:nvPr>
        </p:nvSpPr>
        <p:spPr/>
        <p:txBody>
          <a:bodyPr/>
          <a:lstStyle/>
          <a:p>
            <a:r>
              <a:rPr lang="en-US" dirty="0"/>
              <a:t>Year 10 Subject Selection for Stage 6</a:t>
            </a:r>
          </a:p>
          <a:p>
            <a:endParaRPr lang="en-AU"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897" y="1158765"/>
            <a:ext cx="2473727" cy="3274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rot="19259961">
            <a:off x="3174148" y="2323461"/>
            <a:ext cx="3035882" cy="463973"/>
          </a:xfrm>
          <a:prstGeom prst="rect">
            <a:avLst/>
          </a:prstGeom>
        </p:spPr>
        <p:txBody>
          <a:bodyPr wrap="square">
            <a:spAutoFit/>
          </a:bodyPr>
          <a:lstStyle/>
          <a:p>
            <a:pPr algn="ctr">
              <a:lnSpc>
                <a:spcPct val="115000"/>
              </a:lnSpc>
              <a:spcAft>
                <a:spcPts val="750"/>
              </a:spcAft>
            </a:pPr>
            <a:r>
              <a:rPr lang="en-AU" sz="2100" b="1" dirty="0">
                <a:ln w="10541" cap="flat" cmpd="sng" algn="ctr">
                  <a:solidFill>
                    <a:srgbClr val="7D7D7D"/>
                  </a:solidFill>
                  <a:prstDash val="solid"/>
                  <a:round/>
                </a:ln>
                <a:solidFill>
                  <a:srgbClr val="FF0000"/>
                </a:solidFill>
                <a:latin typeface="Calibri"/>
                <a:ea typeface="Calibri"/>
                <a:cs typeface="Times New Roman"/>
              </a:rPr>
              <a:t>sample only</a:t>
            </a:r>
            <a:endParaRPr lang="en-AU" sz="2100" dirty="0">
              <a:latin typeface="Calibri"/>
              <a:ea typeface="Calibri"/>
              <a:cs typeface="Times New Roman"/>
            </a:endParaRPr>
          </a:p>
        </p:txBody>
      </p:sp>
    </p:spTree>
    <p:extLst>
      <p:ext uri="{BB962C8B-B14F-4D97-AF65-F5344CB8AC3E}">
        <p14:creationId xmlns:p14="http://schemas.microsoft.com/office/powerpoint/2010/main" val="336783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01256" y="1024404"/>
            <a:ext cx="8242744" cy="558849"/>
          </a:xfrm>
        </p:spPr>
        <p:txBody>
          <a:bodyPr/>
          <a:lstStyle/>
          <a:p>
            <a:pPr algn="r"/>
            <a:r>
              <a:rPr lang="en-AU" sz="2400" dirty="0">
                <a:effectLst>
                  <a:outerShdw blurRad="38100" dist="38100" dir="2700000" algn="tl">
                    <a:srgbClr val="000000">
                      <a:alpha val="43137"/>
                    </a:srgbClr>
                  </a:outerShdw>
                </a:effectLst>
              </a:rPr>
              <a:t>HSC Record of Achievement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27" y="1551421"/>
            <a:ext cx="2214294"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33" y="1551421"/>
            <a:ext cx="2143522"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676" y="1551421"/>
            <a:ext cx="2217861" cy="3054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1619120" y="1084225"/>
            <a:ext cx="2796511" cy="657872"/>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p:spPr>
        <p:txBody>
          <a:bodyPr wrap="square">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Most  BDC HSC courses listed with Assessment Mark, </a:t>
            </a:r>
          </a:p>
          <a:p>
            <a:pPr>
              <a:spcBef>
                <a:spcPct val="50000"/>
              </a:spcBef>
              <a:defRPr/>
            </a:pPr>
            <a:r>
              <a:rPr lang="en-US" altLang="en-US" sz="1050" dirty="0">
                <a:latin typeface="Arial Narrow" charset="0"/>
              </a:rPr>
              <a:t>Examination Mark, HSC Mark and Performance Band</a:t>
            </a:r>
            <a:endParaRPr lang="en-AU" altLang="en-US" sz="1050" dirty="0">
              <a:latin typeface="Arial Narrow" charset="0"/>
            </a:endParaRPr>
          </a:p>
        </p:txBody>
      </p:sp>
      <p:sp>
        <p:nvSpPr>
          <p:cNvPr id="5" name="Curved Right Arrow 4"/>
          <p:cNvSpPr/>
          <p:nvPr/>
        </p:nvSpPr>
        <p:spPr>
          <a:xfrm>
            <a:off x="1228935" y="1410458"/>
            <a:ext cx="390185" cy="572799"/>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13">
              <a:solidFill>
                <a:schemeClr val="tx1"/>
              </a:solidFill>
            </a:endParaRPr>
          </a:p>
        </p:txBody>
      </p:sp>
      <p:sp>
        <p:nvSpPr>
          <p:cNvPr id="12" name="Text Box 4"/>
          <p:cNvSpPr txBox="1">
            <a:spLocks noChangeArrowheads="1"/>
          </p:cNvSpPr>
          <p:nvPr/>
        </p:nvSpPr>
        <p:spPr bwMode="auto">
          <a:xfrm>
            <a:off x="4897292" y="3881652"/>
            <a:ext cx="1029891" cy="900246"/>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050" dirty="0">
                <a:latin typeface="Arial Narrow" charset="0"/>
              </a:rPr>
              <a:t>All Preliminary and Stage 5 courses will be on separate certificates</a:t>
            </a:r>
            <a:endParaRPr lang="en-AU" altLang="en-US" sz="1050" dirty="0">
              <a:latin typeface="Arial Narrow" charset="0"/>
            </a:endParaRPr>
          </a:p>
        </p:txBody>
      </p:sp>
    </p:spTree>
    <p:extLst>
      <p:ext uri="{BB962C8B-B14F-4D97-AF65-F5344CB8AC3E}">
        <p14:creationId xmlns:p14="http://schemas.microsoft.com/office/powerpoint/2010/main" val="244481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Year 10 Subject Selection for Stage 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46" y="1003956"/>
            <a:ext cx="2518012"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058" y="1009791"/>
            <a:ext cx="2446513"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690" y="1001084"/>
            <a:ext cx="2496105" cy="36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29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400" dirty="0">
                <a:effectLst>
                  <a:outerShdw blurRad="38100" dist="38100" dir="2700000" algn="tl">
                    <a:srgbClr val="C0C0C0"/>
                  </a:outerShdw>
                </a:effectLst>
                <a:cs typeface="Arial" pitchFamily="34" charset="0"/>
              </a:rPr>
              <a:t>More Information</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16106" y="1940878"/>
            <a:ext cx="6219825" cy="2416175"/>
          </a:xfrm>
          <a:prstGeom prst="rect">
            <a:avLst/>
          </a:prstGeom>
        </p:spPr>
        <p:txBody>
          <a:bodyPr/>
          <a:lstStyle/>
          <a:p>
            <a:pPr marL="428625" indent="-428625">
              <a:lnSpc>
                <a:spcPct val="150000"/>
              </a:lnSpc>
              <a:buFont typeface="Arial" panose="020B0604020202020204" pitchFamily="34" charset="0"/>
              <a:buChar char="•"/>
            </a:pPr>
            <a:r>
              <a:rPr lang="en-AU" sz="2700" dirty="0">
                <a:hlinkClick r:id="rId3"/>
              </a:rPr>
              <a:t>www.educationstandards.nsw.edu.au</a:t>
            </a:r>
            <a:endParaRPr lang="en-AU" sz="2700" dirty="0"/>
          </a:p>
          <a:p>
            <a:pPr marL="428625" indent="-428625">
              <a:lnSpc>
                <a:spcPct val="150000"/>
              </a:lnSpc>
              <a:buFont typeface="Arial" panose="020B0604020202020204" pitchFamily="34" charset="0"/>
              <a:buChar char="•"/>
            </a:pPr>
            <a:r>
              <a:rPr lang="en-AU" sz="2700" dirty="0">
                <a:hlinkClick r:id="rId4"/>
              </a:rPr>
              <a:t>www.uac.edu.au</a:t>
            </a:r>
            <a:endParaRPr lang="en-AU" sz="2700" dirty="0"/>
          </a:p>
          <a:p>
            <a:endParaRPr lang="en-AU" sz="2700" dirty="0"/>
          </a:p>
        </p:txBody>
      </p:sp>
    </p:spTree>
    <p:extLst>
      <p:ext uri="{BB962C8B-B14F-4D97-AF65-F5344CB8AC3E}">
        <p14:creationId xmlns:p14="http://schemas.microsoft.com/office/powerpoint/2010/main" val="207824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2700" dirty="0"/>
              <a:t>HSC Marks</a:t>
            </a:r>
          </a:p>
        </p:txBody>
      </p:sp>
    </p:spTree>
    <p:extLst>
      <p:ext uri="{BB962C8B-B14F-4D97-AF65-F5344CB8AC3E}">
        <p14:creationId xmlns:p14="http://schemas.microsoft.com/office/powerpoint/2010/main" val="421005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8C98B-40D5-D046-8251-8F6D42955EF1}"/>
              </a:ext>
            </a:extLst>
          </p:cNvPr>
          <p:cNvSpPr>
            <a:spLocks noGrp="1"/>
          </p:cNvSpPr>
          <p:nvPr>
            <p:ph type="body" sz="quarter" idx="11"/>
          </p:nvPr>
        </p:nvSpPr>
        <p:spPr>
          <a:xfrm>
            <a:off x="309944" y="977749"/>
            <a:ext cx="8242744" cy="558849"/>
          </a:xfrm>
        </p:spPr>
        <p:txBody>
          <a:bodyPr/>
          <a:lstStyle/>
          <a:p>
            <a:r>
              <a:rPr lang="en-AU" sz="2400" dirty="0">
                <a:effectLst>
                  <a:outerShdw blurRad="38100" dist="38100" dir="2700000" algn="tl">
                    <a:srgbClr val="000000">
                      <a:alpha val="43137"/>
                    </a:srgbClr>
                  </a:outerShdw>
                </a:effectLst>
              </a:rPr>
              <a:t>How is the HSC Mark Determined?</a:t>
            </a:r>
          </a:p>
          <a:p>
            <a:endParaRPr lang="en-US" dirty="0"/>
          </a:p>
        </p:txBody>
      </p:sp>
      <p:sp>
        <p:nvSpPr>
          <p:cNvPr id="4" name="Text Placeholder 3">
            <a:extLst>
              <a:ext uri="{FF2B5EF4-FFF2-40B4-BE49-F238E27FC236}">
                <a16:creationId xmlns:a16="http://schemas.microsoft.com/office/drawing/2014/main" id="{3FC66B82-5B75-2E4E-965C-F97305AF986E}"/>
              </a:ext>
            </a:extLst>
          </p:cNvPr>
          <p:cNvSpPr>
            <a:spLocks noGrp="1"/>
          </p:cNvSpPr>
          <p:nvPr>
            <p:ph type="body" sz="quarter" idx="13"/>
          </p:nvPr>
        </p:nvSpPr>
        <p:spPr/>
        <p:txBody>
          <a:bodyPr/>
          <a:lstStyle/>
          <a:p>
            <a:r>
              <a:rPr lang="en-US" dirty="0"/>
              <a:t>Year 10 Subject Selection for Stage 6</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72" y="1521618"/>
            <a:ext cx="4918748" cy="310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822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5890" y="2072640"/>
            <a:ext cx="6697980" cy="990600"/>
          </a:xfrm>
        </p:spPr>
        <p:txBody>
          <a:bodyPr/>
          <a:lstStyle/>
          <a:p>
            <a:r>
              <a:rPr lang="en-AU" sz="2700" dirty="0"/>
              <a:t>Australian Tertiary Admission Rank</a:t>
            </a:r>
          </a:p>
        </p:txBody>
      </p:sp>
    </p:spTree>
    <p:extLst>
      <p:ext uri="{BB962C8B-B14F-4D97-AF65-F5344CB8AC3E}">
        <p14:creationId xmlns:p14="http://schemas.microsoft.com/office/powerpoint/2010/main" val="178676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132799"/>
            <a:ext cx="8242744" cy="558849"/>
          </a:xfrm>
        </p:spPr>
        <p:txBody>
          <a:bodyPr/>
          <a:lstStyle/>
          <a:p>
            <a:pPr algn="ctr"/>
            <a:r>
              <a:rPr lang="en-AU" sz="2400" dirty="0">
                <a:effectLst>
                  <a:outerShdw blurRad="38100" dist="38100" dir="2700000" algn="tl">
                    <a:srgbClr val="000000">
                      <a:alpha val="43137"/>
                    </a:srgbClr>
                  </a:outerShdw>
                </a:effectLst>
              </a:rPr>
              <a:t>Australian Tertiary Admission Rank</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416528" y="1932169"/>
            <a:ext cx="8136160" cy="2416175"/>
          </a:xfrm>
          <a:prstGeom prst="rect">
            <a:avLst/>
          </a:prstGeom>
        </p:spPr>
        <p:txBody>
          <a:bodyPr/>
          <a:lstStyle/>
          <a:p>
            <a:pPr marL="0" indent="0">
              <a:spcBef>
                <a:spcPts val="1350"/>
              </a:spcBef>
              <a:spcAft>
                <a:spcPts val="450"/>
              </a:spcAft>
              <a:buNone/>
              <a:defRPr/>
            </a:pPr>
            <a:r>
              <a:rPr lang="en-AU" altLang="en-US" sz="1800" b="1" dirty="0">
                <a:solidFill>
                  <a:srgbClr val="280070"/>
                </a:solidFill>
                <a:latin typeface="Helvetica" pitchFamily="34" charset="0"/>
                <a:ea typeface="ＭＳ Ｐゴシック" pitchFamily="34" charset="-128"/>
                <a:cs typeface="Helvetica" pitchFamily="34" charset="0"/>
              </a:rPr>
              <a:t>The Australian Tertiary Admission Rank (ATAR):</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for students wishing to gain a place at a university</a:t>
            </a:r>
          </a:p>
          <a:p>
            <a:pPr marL="647700" lvl="2" indent="-257175">
              <a:lnSpc>
                <a:spcPct val="15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is a rank </a:t>
            </a:r>
            <a:r>
              <a:rPr lang="en-GB" altLang="en-US" sz="1800" b="1" dirty="0">
                <a:solidFill>
                  <a:srgbClr val="280070"/>
                </a:solidFill>
                <a:latin typeface="Helvetica" pitchFamily="34" charset="0"/>
                <a:ea typeface="ＭＳ Ｐゴシック" pitchFamily="34" charset="-128"/>
                <a:cs typeface="Helvetica" pitchFamily="34" charset="0"/>
              </a:rPr>
              <a:t>NOT</a:t>
            </a:r>
            <a:r>
              <a:rPr lang="en-GB" altLang="en-US" sz="1800" dirty="0">
                <a:solidFill>
                  <a:srgbClr val="280070"/>
                </a:solidFill>
                <a:latin typeface="Helvetica" pitchFamily="34" charset="0"/>
                <a:ea typeface="ＭＳ Ｐゴシック" pitchFamily="34" charset="-128"/>
                <a:cs typeface="Helvetica" pitchFamily="34" charset="0"/>
              </a:rPr>
              <a:t> </a:t>
            </a:r>
            <a:r>
              <a:rPr lang="en-GB" altLang="en-US" sz="1800" dirty="0">
                <a:latin typeface="Helvetica" pitchFamily="34" charset="0"/>
                <a:ea typeface="ＭＳ Ｐゴシック" pitchFamily="34" charset="-128"/>
                <a:cs typeface="Helvetica" pitchFamily="34" charset="0"/>
              </a:rPr>
              <a:t>a mark</a:t>
            </a:r>
          </a:p>
          <a:p>
            <a:pPr marL="647700" lvl="2" indent="-257175">
              <a:lnSpc>
                <a:spcPct val="100000"/>
              </a:lnSpc>
              <a:spcBef>
                <a:spcPts val="450"/>
              </a:spcBef>
              <a:spcAft>
                <a:spcPts val="450"/>
              </a:spcAft>
              <a:buFont typeface="Arial" panose="020B0604020202020204" pitchFamily="34" charset="0"/>
              <a:buChar char="•"/>
              <a:defRPr/>
            </a:pPr>
            <a:r>
              <a:rPr lang="en-GB" altLang="en-US" sz="1800"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Tree>
    <p:extLst>
      <p:ext uri="{BB962C8B-B14F-4D97-AF65-F5344CB8AC3E}">
        <p14:creationId xmlns:p14="http://schemas.microsoft.com/office/powerpoint/2010/main" val="1108706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C0C0C0"/>
                  </a:outerShdw>
                </a:effectLst>
                <a:cs typeface="Arial" pitchFamily="34" charset="0"/>
              </a:rPr>
              <a:t>Other Considerations</a:t>
            </a:r>
            <a:endParaRPr lang="en-AU" sz="24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22955" y="1430473"/>
            <a:ext cx="8224656" cy="3150235"/>
          </a:xfrm>
          <a:prstGeom prst="rect">
            <a:avLst/>
          </a:prstGeom>
        </p:spPr>
        <p:txBody>
          <a:bodyPr/>
          <a:lstStyle/>
          <a:p>
            <a:pPr marL="257175" indent="-257175">
              <a:lnSpc>
                <a:spcPct val="150000"/>
              </a:lnSpc>
              <a:buFont typeface="Arial" panose="020B0604020202020204" pitchFamily="34" charset="0"/>
              <a:buChar char="•"/>
            </a:pPr>
            <a:r>
              <a:rPr lang="en-AU" altLang="en-US" sz="1800" dirty="0">
                <a:latin typeface="Helvetica" charset="0"/>
              </a:rPr>
              <a:t>What do I want for my future?</a:t>
            </a:r>
          </a:p>
          <a:p>
            <a:pPr marL="257175" lvl="1" indent="-257175">
              <a:lnSpc>
                <a:spcPct val="150000"/>
              </a:lnSpc>
              <a:spcBef>
                <a:spcPct val="0"/>
              </a:spcBef>
              <a:buFont typeface="Arial" panose="020B0604020202020204" pitchFamily="34" charset="0"/>
              <a:buChar char="•"/>
            </a:pPr>
            <a:r>
              <a:rPr lang="en-AU" altLang="en-US" dirty="0">
                <a:latin typeface="Helvetica" charset="0"/>
              </a:rPr>
              <a:t>What ‘pathway’ best suits me?</a:t>
            </a:r>
          </a:p>
          <a:p>
            <a:pPr marL="257175" indent="-257175">
              <a:lnSpc>
                <a:spcPct val="150000"/>
              </a:lnSpc>
              <a:buFont typeface="Arial" panose="020B0604020202020204" pitchFamily="34" charset="0"/>
              <a:buChar char="•"/>
            </a:pPr>
            <a:r>
              <a:rPr lang="en-AU" altLang="en-US" sz="1800" dirty="0">
                <a:latin typeface="Helvetica" charset="0"/>
              </a:rPr>
              <a:t>Ask for advice from:</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teachers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parents</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Year adviser</a:t>
            </a:r>
          </a:p>
          <a:p>
            <a:pPr marL="900113" lvl="3" indent="-257175">
              <a:lnSpc>
                <a:spcPct val="150000"/>
              </a:lnSpc>
              <a:spcBef>
                <a:spcPct val="0"/>
              </a:spcBef>
              <a:buFont typeface="Helvetica" charset="0"/>
              <a:buChar char="−"/>
            </a:pPr>
            <a:r>
              <a:rPr lang="en-AU" altLang="en-US" sz="1800" dirty="0">
                <a:solidFill>
                  <a:srgbClr val="343434"/>
                </a:solidFill>
                <a:latin typeface="Helvetica" charset="0"/>
              </a:rPr>
              <a:t>careers adviser</a:t>
            </a:r>
          </a:p>
        </p:txBody>
      </p:sp>
    </p:spTree>
    <p:extLst>
      <p:ext uri="{BB962C8B-B14F-4D97-AF65-F5344CB8AC3E}">
        <p14:creationId xmlns:p14="http://schemas.microsoft.com/office/powerpoint/2010/main" val="25650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43AD9-B319-4401-9B0A-23D6EC2C3452}"/>
              </a:ext>
            </a:extLst>
          </p:cNvPr>
          <p:cNvSpPr>
            <a:spLocks noGrp="1"/>
          </p:cNvSpPr>
          <p:nvPr>
            <p:ph type="body" sz="quarter" idx="11"/>
          </p:nvPr>
        </p:nvSpPr>
        <p:spPr/>
        <p:txBody>
          <a:bodyPr/>
          <a:lstStyle/>
          <a:p>
            <a:r>
              <a:rPr lang="en-AU" sz="2800" dirty="0">
                <a:effectLst>
                  <a:outerShdw blurRad="38100" dist="38100" dir="2700000" algn="tl">
                    <a:srgbClr val="000000">
                      <a:alpha val="43137"/>
                    </a:srgbClr>
                  </a:outerShdw>
                </a:effectLst>
              </a:rPr>
              <a:t>HSC Course</a:t>
            </a:r>
          </a:p>
          <a:p>
            <a:endParaRPr lang="en-AU" sz="2000" b="0" dirty="0">
              <a:effectLst>
                <a:outerShdw blurRad="38100" dist="38100" dir="2700000" algn="tl">
                  <a:srgbClr val="000000">
                    <a:alpha val="43137"/>
                  </a:srgbClr>
                </a:outerShdw>
              </a:effectLst>
            </a:endParaRPr>
          </a:p>
          <a:p>
            <a:r>
              <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 list of courses offered at Menai High School can be found in the Menai High School Pattern of Study Handbook. </a:t>
            </a:r>
          </a:p>
          <a:p>
            <a:endPar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The handbook was distributed late term 2</a:t>
            </a:r>
            <a:r>
              <a:rPr lang="en-AU" sz="1800" b="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and can </a:t>
            </a:r>
            <a:r>
              <a:rPr lang="en-AU" sz="1800" b="0" dirty="0">
                <a:solidFill>
                  <a:schemeClr val="tx1">
                    <a:lumMod val="75000"/>
                    <a:lumOff val="2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be found on the school website under Resources and has also been emailed to Year 10. </a:t>
            </a:r>
          </a:p>
          <a:p>
            <a:endParaRPr lang="en-AU" dirty="0"/>
          </a:p>
        </p:txBody>
      </p:sp>
      <p:sp>
        <p:nvSpPr>
          <p:cNvPr id="3" name="Text Placeholder 2">
            <a:extLst>
              <a:ext uri="{FF2B5EF4-FFF2-40B4-BE49-F238E27FC236}">
                <a16:creationId xmlns:a16="http://schemas.microsoft.com/office/drawing/2014/main" id="{BD5095FF-12B8-4ADF-ACB7-6D5F78515A21}"/>
              </a:ext>
            </a:extLst>
          </p:cNvPr>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55645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59458"/>
            <a:ext cx="8242744" cy="558849"/>
          </a:xfrm>
        </p:spPr>
        <p:txBody>
          <a:bodyPr/>
          <a:lstStyle/>
          <a:p>
            <a:pPr algn="ctr"/>
            <a:r>
              <a:rPr lang="en-AU" sz="2400" dirty="0">
                <a:effectLst>
                  <a:outerShdw blurRad="38100" dist="38100" dir="2700000" algn="tl">
                    <a:srgbClr val="000000">
                      <a:alpha val="43137"/>
                    </a:srgbClr>
                  </a:outerShdw>
                </a:effectLst>
              </a:rPr>
              <a:t>The Higher School Certificate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3552" y="1730046"/>
            <a:ext cx="8048296" cy="2497138"/>
          </a:xfrm>
          <a:prstGeom prst="rect">
            <a:avLst/>
          </a:prstGeom>
        </p:spPr>
        <p:txBody>
          <a:bodyPr/>
          <a:lstStyle/>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culmination of a student’s school career </a:t>
            </a:r>
          </a:p>
          <a:p>
            <a:pPr marL="257175" indent="-257175">
              <a:lnSpc>
                <a:spcPct val="150000"/>
              </a:lnSpc>
              <a:spcBef>
                <a:spcPts val="900"/>
              </a:spcBef>
              <a:spcAft>
                <a:spcPts val="450"/>
              </a:spcAft>
              <a:buFont typeface="Arial" panose="020B0604020202020204" pitchFamily="34" charset="0"/>
              <a:buChar char="•"/>
            </a:pPr>
            <a:r>
              <a:rPr lang="en-AU" altLang="en-US" sz="1600" dirty="0">
                <a:latin typeface="Helvetica" charset="0"/>
              </a:rPr>
              <a:t>is the highest educational award that can be achieved at secondary school in NSW</a:t>
            </a:r>
            <a:endParaRPr lang="en-GB" altLang="en-US" sz="1600" dirty="0">
              <a:latin typeface="Helvetica" charset="0"/>
            </a:endParaRP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reports student achievement in terms of a </a:t>
            </a:r>
            <a:r>
              <a:rPr lang="en-GB" altLang="en-US" sz="1600" b="1" dirty="0">
                <a:solidFill>
                  <a:srgbClr val="280070"/>
                </a:solidFill>
                <a:latin typeface="Helvetica" charset="0"/>
              </a:rPr>
              <a:t>standard</a:t>
            </a:r>
            <a:r>
              <a:rPr lang="en-GB" altLang="en-US" sz="1600" b="1" dirty="0">
                <a:latin typeface="Helvetica" charset="0"/>
              </a:rPr>
              <a:t> </a:t>
            </a:r>
            <a:r>
              <a:rPr lang="en-GB" altLang="en-US" sz="1600" dirty="0">
                <a:latin typeface="Helvetica" charset="0"/>
              </a:rPr>
              <a:t>achieved in individual courses</a:t>
            </a:r>
          </a:p>
          <a:p>
            <a:pPr marL="257175" indent="-257175">
              <a:lnSpc>
                <a:spcPct val="150000"/>
              </a:lnSpc>
              <a:spcBef>
                <a:spcPts val="900"/>
              </a:spcBef>
              <a:spcAft>
                <a:spcPts val="450"/>
              </a:spcAft>
              <a:buFont typeface="Arial" panose="020B0604020202020204" pitchFamily="34" charset="0"/>
              <a:buChar char="•"/>
            </a:pPr>
            <a:r>
              <a:rPr lang="en-GB" altLang="en-US" sz="1600" dirty="0">
                <a:latin typeface="Helvetica" charset="0"/>
              </a:rPr>
              <a:t>presents a </a:t>
            </a:r>
            <a:r>
              <a:rPr lang="en-GB" altLang="en-US" sz="1600" b="1" dirty="0">
                <a:solidFill>
                  <a:srgbClr val="280070"/>
                </a:solidFill>
                <a:latin typeface="Helvetica" charset="0"/>
              </a:rPr>
              <a:t>profile</a:t>
            </a:r>
            <a:r>
              <a:rPr lang="en-GB" altLang="en-US" sz="1600" dirty="0">
                <a:latin typeface="Helvetica" charset="0"/>
              </a:rPr>
              <a:t> of student achievement across a broad range of subjects</a:t>
            </a:r>
            <a:endParaRPr lang="en-US" altLang="en-US" sz="1600" dirty="0">
              <a:latin typeface="Helvetica" charset="0"/>
            </a:endParaRPr>
          </a:p>
        </p:txBody>
      </p:sp>
    </p:spTree>
    <p:extLst>
      <p:ext uri="{BB962C8B-B14F-4D97-AF65-F5344CB8AC3E}">
        <p14:creationId xmlns:p14="http://schemas.microsoft.com/office/powerpoint/2010/main" val="17541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170" y="583303"/>
            <a:ext cx="8348980" cy="482892"/>
          </a:xfrm>
        </p:spPr>
        <p:txBody>
          <a:bodyPr/>
          <a:lstStyle/>
          <a:p>
            <a:r>
              <a:rPr lang="en-AU" dirty="0">
                <a:ea typeface="Calibri"/>
                <a:cs typeface="Times New Roman"/>
              </a:rPr>
              <a:t>Year 11 Subject Selection Instructions</a:t>
            </a:r>
          </a:p>
          <a:p>
            <a:endParaRPr lang="en-AU" dirty="0"/>
          </a:p>
        </p:txBody>
      </p:sp>
      <p:sp>
        <p:nvSpPr>
          <p:cNvPr id="3" name="Text Placeholder 2"/>
          <p:cNvSpPr>
            <a:spLocks noGrp="1"/>
          </p:cNvSpPr>
          <p:nvPr>
            <p:ph type="body" sz="quarter" idx="11"/>
          </p:nvPr>
        </p:nvSpPr>
        <p:spPr>
          <a:xfrm>
            <a:off x="252330" y="970280"/>
            <a:ext cx="8338820" cy="575196"/>
          </a:xfrm>
        </p:spPr>
        <p:txBody>
          <a:bodyPr/>
          <a:lstStyle/>
          <a:p>
            <a:pPr>
              <a:lnSpc>
                <a:spcPct val="100000"/>
              </a:lnSpc>
              <a:spcAft>
                <a:spcPts val="1000"/>
              </a:spcAft>
            </a:pPr>
            <a:r>
              <a:rPr lang="en-AU" sz="800" b="1" dirty="0">
                <a:ea typeface="Calibri"/>
                <a:cs typeface="Times New Roman"/>
              </a:rPr>
              <a:t>Step1 </a:t>
            </a:r>
            <a:r>
              <a:rPr lang="en-AU" sz="800" dirty="0">
                <a:ea typeface="Calibri"/>
                <a:cs typeface="Times New Roman"/>
              </a:rPr>
              <a:t>Receive an email from </a:t>
            </a:r>
            <a:r>
              <a:rPr lang="en-AU" sz="800" dirty="0" err="1">
                <a:ea typeface="Calibri"/>
                <a:cs typeface="Times New Roman"/>
              </a:rPr>
              <a:t>Edval</a:t>
            </a:r>
            <a:r>
              <a:rPr lang="en-AU" sz="800" dirty="0">
                <a:ea typeface="Calibri"/>
                <a:cs typeface="Times New Roman"/>
              </a:rPr>
              <a:t> from Friday 6</a:t>
            </a:r>
            <a:r>
              <a:rPr lang="en-AU" sz="800" baseline="30000" dirty="0">
                <a:ea typeface="Calibri"/>
                <a:cs typeface="Times New Roman"/>
              </a:rPr>
              <a:t>th</a:t>
            </a:r>
            <a:r>
              <a:rPr lang="en-AU" sz="800" dirty="0">
                <a:ea typeface="Calibri"/>
                <a:cs typeface="Times New Roman"/>
              </a:rPr>
              <a:t> August, 2021 at anytime after 9PM.</a:t>
            </a:r>
          </a:p>
          <a:p>
            <a:pPr lvl="0">
              <a:lnSpc>
                <a:spcPct val="100000"/>
              </a:lnSpc>
              <a:spcAft>
                <a:spcPts val="1000"/>
              </a:spcAft>
            </a:pPr>
            <a:r>
              <a:rPr lang="en-AU" sz="800" b="1" dirty="0">
                <a:ea typeface="Calibri"/>
                <a:cs typeface="Times New Roman"/>
              </a:rPr>
              <a:t>Step 2.</a:t>
            </a:r>
            <a:r>
              <a:rPr lang="en-AU" sz="800" dirty="0">
                <a:ea typeface="Calibri"/>
                <a:cs typeface="Times New Roman"/>
              </a:rPr>
              <a:t> Follow steps on email:</a:t>
            </a:r>
          </a:p>
          <a:p>
            <a:pPr>
              <a:lnSpc>
                <a:spcPct val="100000"/>
              </a:lnSpc>
              <a:spcAft>
                <a:spcPts val="1000"/>
              </a:spcAft>
            </a:pPr>
            <a:r>
              <a:rPr lang="en-AU" sz="800" dirty="0">
                <a:ea typeface="Calibri"/>
                <a:cs typeface="Times New Roman"/>
              </a:rPr>
              <a:t>Make your selections, click on the </a:t>
            </a:r>
            <a:r>
              <a:rPr lang="en-AU" sz="800" b="1" dirty="0">
                <a:ea typeface="Calibri"/>
                <a:cs typeface="Times New Roman"/>
              </a:rPr>
              <a:t>submit button</a:t>
            </a:r>
            <a:r>
              <a:rPr lang="en-AU" sz="800" dirty="0">
                <a:ea typeface="Calibri"/>
                <a:cs typeface="Times New Roman"/>
              </a:rPr>
              <a:t>.  If your selections meet all the requirements, they will be displayed on the screen and you will be prompted to print a copy.</a:t>
            </a:r>
          </a:p>
          <a:p>
            <a:pPr>
              <a:lnSpc>
                <a:spcPct val="100000"/>
              </a:lnSpc>
            </a:pPr>
            <a:r>
              <a:rPr lang="en-AU" sz="800" dirty="0">
                <a:ea typeface="Calibri"/>
                <a:cs typeface="Times New Roman"/>
              </a:rPr>
              <a:t>If your selections do not meet the requirements, red text will appear.</a:t>
            </a:r>
          </a:p>
          <a:p>
            <a:pPr>
              <a:lnSpc>
                <a:spcPct val="100000"/>
              </a:lnSpc>
            </a:pPr>
            <a:r>
              <a:rPr lang="en-AU" sz="800" dirty="0">
                <a:ea typeface="Calibri"/>
                <a:cs typeface="Times New Roman"/>
              </a:rPr>
              <a:t>Edit your preferences until you no longer have errors. </a:t>
            </a:r>
          </a:p>
          <a:p>
            <a:pPr>
              <a:lnSpc>
                <a:spcPct val="100000"/>
              </a:lnSpc>
            </a:pPr>
            <a:r>
              <a:rPr lang="en-AU" sz="800" dirty="0">
                <a:ea typeface="Calibri"/>
                <a:cs typeface="Times New Roman"/>
              </a:rPr>
              <a:t> If you have a problem you will need to contact Ms O’Donnell, Mrs Cooper or Mrs Allen at school or via email as soon as you can.</a:t>
            </a:r>
          </a:p>
          <a:p>
            <a:pPr>
              <a:lnSpc>
                <a:spcPct val="100000"/>
              </a:lnSpc>
            </a:pPr>
            <a:r>
              <a:rPr lang="en-AU" sz="800" dirty="0">
                <a:cs typeface="Times New Roman"/>
              </a:rPr>
              <a:t>Step 3. Print form, get it signed by parents and bring it in.</a:t>
            </a:r>
          </a:p>
          <a:p>
            <a:pPr lvl="0">
              <a:lnSpc>
                <a:spcPct val="100000"/>
              </a:lnSpc>
            </a:pPr>
            <a:r>
              <a:rPr lang="en-AU" sz="800" b="1" dirty="0">
                <a:ea typeface="Calibri"/>
                <a:cs typeface="Times New Roman"/>
              </a:rPr>
              <a:t>Closing date for subject selections is Friday 13</a:t>
            </a:r>
            <a:r>
              <a:rPr lang="en-AU" sz="800" b="1" baseline="30000" dirty="0">
                <a:ea typeface="Calibri"/>
                <a:cs typeface="Times New Roman"/>
              </a:rPr>
              <a:t>st</a:t>
            </a:r>
            <a:r>
              <a:rPr lang="en-AU" sz="800" b="1" dirty="0">
                <a:ea typeface="Calibri"/>
                <a:cs typeface="Times New Roman"/>
              </a:rPr>
              <a:t> August. 2021</a:t>
            </a:r>
          </a:p>
          <a:p>
            <a:endParaRPr lang="en-AU" sz="800" dirty="0"/>
          </a:p>
        </p:txBody>
      </p:sp>
    </p:spTree>
    <p:extLst>
      <p:ext uri="{BB962C8B-B14F-4D97-AF65-F5344CB8AC3E}">
        <p14:creationId xmlns:p14="http://schemas.microsoft.com/office/powerpoint/2010/main" val="2028741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Remember:</a:t>
            </a:r>
          </a:p>
        </p:txBody>
      </p:sp>
      <p:sp>
        <p:nvSpPr>
          <p:cNvPr id="3" name="Text Placeholder 2"/>
          <p:cNvSpPr>
            <a:spLocks noGrp="1"/>
          </p:cNvSpPr>
          <p:nvPr>
            <p:ph type="body" sz="quarter" idx="11"/>
          </p:nvPr>
        </p:nvSpPr>
        <p:spPr/>
        <p:txBody>
          <a:bodyPr/>
          <a:lstStyle/>
          <a:p>
            <a:r>
              <a:rPr lang="en-AU" dirty="0"/>
              <a:t>The process relies upon preference choice, not who submits it first. It is not a race, it is not ‘first in best dressed’</a:t>
            </a:r>
          </a:p>
          <a:p>
            <a:r>
              <a:rPr lang="en-AU" dirty="0"/>
              <a:t>Pick subjects that you </a:t>
            </a:r>
            <a:r>
              <a:rPr lang="en-AU" sz="2400" b="1" dirty="0"/>
              <a:t>enjoy</a:t>
            </a:r>
            <a:r>
              <a:rPr lang="en-AU" dirty="0"/>
              <a:t>, that you’re </a:t>
            </a:r>
            <a:r>
              <a:rPr lang="en-AU" sz="2400" b="1" dirty="0"/>
              <a:t>good</a:t>
            </a:r>
            <a:r>
              <a:rPr lang="en-AU" sz="2400" dirty="0"/>
              <a:t> </a:t>
            </a:r>
            <a:r>
              <a:rPr lang="en-AU" dirty="0"/>
              <a:t>at and that might lead you into a </a:t>
            </a:r>
            <a:r>
              <a:rPr lang="en-AU" sz="2400" b="1" dirty="0"/>
              <a:t>future career </a:t>
            </a:r>
            <a:r>
              <a:rPr lang="en-AU" dirty="0"/>
              <a:t>that you want.</a:t>
            </a:r>
          </a:p>
          <a:p>
            <a:endParaRPr lang="en-AU" dirty="0"/>
          </a:p>
        </p:txBody>
      </p:sp>
    </p:spTree>
    <p:extLst>
      <p:ext uri="{BB962C8B-B14F-4D97-AF65-F5344CB8AC3E}">
        <p14:creationId xmlns:p14="http://schemas.microsoft.com/office/powerpoint/2010/main" val="289355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Remember:</a:t>
            </a:r>
          </a:p>
        </p:txBody>
      </p:sp>
      <p:sp>
        <p:nvSpPr>
          <p:cNvPr id="3" name="Text Placeholder 2"/>
          <p:cNvSpPr>
            <a:spLocks noGrp="1"/>
          </p:cNvSpPr>
          <p:nvPr>
            <p:ph type="body" sz="quarter" idx="11"/>
          </p:nvPr>
        </p:nvSpPr>
        <p:spPr/>
        <p:txBody>
          <a:bodyPr/>
          <a:lstStyle/>
          <a:p>
            <a:r>
              <a:rPr lang="en-AU" dirty="0"/>
              <a:t>Check the book for specific information and limits on choices (e.g. no more than two VET courses can be studied at MHS)</a:t>
            </a:r>
          </a:p>
          <a:p>
            <a:r>
              <a:rPr lang="en-AU" dirty="0"/>
              <a:t>Questions to </a:t>
            </a:r>
            <a:r>
              <a:rPr lang="en-AU" sz="2800" b="1" dirty="0"/>
              <a:t>raelene.allen1@det.nsw.edu.au</a:t>
            </a:r>
          </a:p>
          <a:p>
            <a:endParaRPr lang="en-AU" dirty="0"/>
          </a:p>
        </p:txBody>
      </p:sp>
    </p:spTree>
    <p:extLst>
      <p:ext uri="{BB962C8B-B14F-4D97-AF65-F5344CB8AC3E}">
        <p14:creationId xmlns:p14="http://schemas.microsoft.com/office/powerpoint/2010/main" val="164430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0"/>
            <a:ext cx="8242744" cy="558849"/>
          </a:xfrm>
        </p:spPr>
        <p:txBody>
          <a:bodyPr/>
          <a:lstStyle/>
          <a:p>
            <a:pPr algn="ctr"/>
            <a:r>
              <a:rPr lang="en-AU" sz="2400" dirty="0">
                <a:effectLst>
                  <a:outerShdw blurRad="38100" dist="38100" dir="2700000" algn="tl">
                    <a:srgbClr val="000000">
                      <a:alpha val="43137"/>
                    </a:srgbClr>
                  </a:outerShdw>
                </a:effectLst>
              </a:rPr>
              <a:t>HSC Course Structure</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8" y="1807493"/>
            <a:ext cx="8115610" cy="2784475"/>
          </a:xfrm>
          <a:prstGeom prst="rect">
            <a:avLst/>
          </a:prstGeom>
        </p:spPr>
        <p:txBody>
          <a:bodyPr/>
          <a:lstStyle/>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Most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800" dirty="0">
                <a:latin typeface="Helvetica" panose="020B0604020202020204" pitchFamily="34" charset="0"/>
                <a:ea typeface="ＭＳ Ｐゴシック" pitchFamily="34" charset="-128"/>
                <a:cs typeface="Helvetica" panose="020B0604020202020204" pitchFamily="34" charset="0"/>
              </a:rPr>
              <a:t>which equates to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18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18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lvl="1" indent="-257175">
              <a:spcBef>
                <a:spcPts val="900"/>
              </a:spcBef>
              <a:buFont typeface="Arial" panose="020B0604020202020204" pitchFamily="34" charset="0"/>
              <a:buChar char="•"/>
              <a:defRPr/>
            </a:pPr>
            <a:r>
              <a:rPr lang="en-US" altLang="en-US" dirty="0">
                <a:latin typeface="Helvetica" panose="020B0604020202020204" pitchFamily="34" charset="0"/>
                <a:ea typeface="ＭＳ Ｐゴシック" pitchFamily="34" charset="-128"/>
                <a:cs typeface="Helvetica" panose="020B0604020202020204" pitchFamily="34" charset="0"/>
              </a:rPr>
              <a:t>Some courses are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b="1" dirty="0">
                <a:latin typeface="Helvetica" panose="020B0604020202020204" pitchFamily="34" charset="0"/>
                <a:ea typeface="ＭＳ Ｐゴシック" pitchFamily="34" charset="-128"/>
                <a:cs typeface="Helvetica" panose="020B0604020202020204" pitchFamily="34" charset="0"/>
              </a:rPr>
              <a:t>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900"/>
              </a:spcBef>
              <a:spcAft>
                <a:spcPts val="0"/>
              </a:spcAft>
              <a:buFont typeface="Arial" panose="020B0604020202020204" pitchFamily="34" charset="0"/>
              <a:buChar char="•"/>
              <a:defRPr/>
            </a:pPr>
            <a:r>
              <a:rPr lang="en-US" altLang="en-US" sz="18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18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18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Tree>
    <p:extLst>
      <p:ext uri="{BB962C8B-B14F-4D97-AF65-F5344CB8AC3E}">
        <p14:creationId xmlns:p14="http://schemas.microsoft.com/office/powerpoint/2010/main" val="114010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70030" y="1528068"/>
            <a:ext cx="8160164" cy="2968625"/>
          </a:xfrm>
          <a:prstGeom prst="rect">
            <a:avLst/>
          </a:prstGeom>
        </p:spPr>
        <p:txBody>
          <a:bodyPr/>
          <a:lstStyle/>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11 </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12 units</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students must satisfactorily </a:t>
            </a:r>
            <a:r>
              <a:rPr lang="en-US" altLang="en-US" sz="1800" b="1" dirty="0">
                <a:solidFill>
                  <a:srgbClr val="280070"/>
                </a:solidFill>
                <a:latin typeface="Helvetica" pitchFamily="34" charset="0"/>
                <a:ea typeface="ＭＳ Ｐゴシック" pitchFamily="34" charset="-128"/>
                <a:cs typeface="Helvetica" pitchFamily="34" charset="0"/>
              </a:rPr>
              <a:t>complete</a:t>
            </a:r>
            <a:r>
              <a:rPr lang="en-US" altLang="en-US" sz="18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1500" dirty="0">
              <a:latin typeface="Helvetica" pitchFamily="34" charset="0"/>
              <a:ea typeface="ＭＳ Ｐゴシック" pitchFamily="34" charset="-128"/>
              <a:cs typeface="Helvetica" pitchFamily="34" charset="0"/>
            </a:endParaRPr>
          </a:p>
          <a:p>
            <a:pPr marL="0" indent="0">
              <a:spcBef>
                <a:spcPts val="1350"/>
              </a:spcBef>
              <a:spcAft>
                <a:spcPts val="450"/>
              </a:spcAft>
              <a:buNone/>
              <a:defRPr/>
            </a:pPr>
            <a:r>
              <a:rPr lang="en-US" altLang="en-US" sz="1800" b="1" dirty="0">
                <a:solidFill>
                  <a:srgbClr val="280070"/>
                </a:solidFill>
                <a:latin typeface="Helvetica" pitchFamily="34" charset="0"/>
                <a:ea typeface="ＭＳ Ｐゴシック" pitchFamily="34" charset="-128"/>
                <a:cs typeface="Helvetica" pitchFamily="34" charset="0"/>
              </a:rPr>
              <a:t>Year 12</a:t>
            </a:r>
          </a:p>
          <a:p>
            <a:pPr marL="257175" indent="-257175">
              <a:spcBef>
                <a:spcPts val="1350"/>
              </a:spcBef>
              <a:spcAft>
                <a:spcPts val="450"/>
              </a:spcAft>
              <a:buFont typeface="Arial" panose="020B0604020202020204" pitchFamily="34" charset="0"/>
              <a:buChar char="•"/>
              <a:defRPr/>
            </a:pPr>
            <a:r>
              <a:rPr lang="en-US" altLang="en-US" sz="1800" dirty="0">
                <a:latin typeface="Helvetica" pitchFamily="34" charset="0"/>
                <a:ea typeface="ＭＳ Ｐゴシック" pitchFamily="34" charset="-128"/>
                <a:cs typeface="Helvetica" pitchFamily="34" charset="0"/>
              </a:rPr>
              <a:t>minimum of </a:t>
            </a:r>
            <a:r>
              <a:rPr lang="en-US" altLang="en-US" sz="18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Tree>
    <p:extLst>
      <p:ext uri="{BB962C8B-B14F-4D97-AF65-F5344CB8AC3E}">
        <p14:creationId xmlns:p14="http://schemas.microsoft.com/office/powerpoint/2010/main" val="341761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1034461"/>
            <a:ext cx="8242744" cy="558849"/>
          </a:xfrm>
        </p:spPr>
        <p:txBody>
          <a:bodyPr/>
          <a:lstStyle/>
          <a:p>
            <a:pPr algn="ctr"/>
            <a:r>
              <a:rPr lang="en-AU" sz="2400" dirty="0">
                <a:effectLst>
                  <a:outerShdw blurRad="38100" dist="38100" dir="2700000" algn="tl">
                    <a:srgbClr val="000000">
                      <a:alpha val="43137"/>
                    </a:srgbClr>
                  </a:outerShdw>
                </a:effectLst>
              </a:rPr>
              <a:t>Requirements for the HSC</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309944" y="1527407"/>
            <a:ext cx="8422164" cy="3413125"/>
          </a:xfrm>
          <a:prstGeom prst="rect">
            <a:avLst/>
          </a:prstGeom>
        </p:spPr>
        <p:txBody>
          <a:bodyPr/>
          <a:lstStyle/>
          <a:p>
            <a:pPr marL="0" indent="0">
              <a:spcBef>
                <a:spcPts val="900"/>
              </a:spcBef>
              <a:spcAft>
                <a:spcPts val="0"/>
              </a:spcAft>
              <a:buNone/>
              <a:defRPr/>
            </a:pPr>
            <a:r>
              <a:rPr lang="en-US" altLang="en-US" sz="2000" b="1" dirty="0">
                <a:solidFill>
                  <a:srgbClr val="E2006D"/>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2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2 units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1600" dirty="0">
                <a:latin typeface="Helvetica" panose="020B0604020202020204" pitchFamily="34" charset="0"/>
                <a:ea typeface="ＭＳ Ｐゴシック" pitchFamily="34" charset="-128"/>
                <a:cs typeface="Helvetica" panose="020B0604020202020204" pitchFamily="34" charset="0"/>
              </a:rPr>
              <a:t>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16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at least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16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 maximum of </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1600" dirty="0">
              <a:latin typeface="Helvetica" panose="020B0604020202020204" pitchFamily="34" charset="0"/>
              <a:ea typeface="ＭＳ Ｐゴシック" pitchFamily="34" charset="-128"/>
              <a:cs typeface="Helvetica" panose="020B0604020202020204" pitchFamily="34" charset="0"/>
            </a:endParaRPr>
          </a:p>
          <a:p>
            <a:pPr marL="257175" indent="-257175">
              <a:spcBef>
                <a:spcPts val="0"/>
              </a:spcBef>
              <a:spcAft>
                <a:spcPts val="0"/>
              </a:spcAft>
              <a:buFont typeface="Arial" panose="020B0604020202020204" pitchFamily="34" charset="0"/>
              <a:buChar char="•"/>
              <a:defRPr/>
            </a:pPr>
            <a:r>
              <a:rPr lang="en-US" altLang="en-US" sz="1600" dirty="0">
                <a:latin typeface="Helvetica" panose="020B0604020202020204" pitchFamily="34" charset="0"/>
                <a:ea typeface="ＭＳ Ｐゴシック" pitchFamily="34" charset="-128"/>
                <a:cs typeface="Helvetica" panose="020B0604020202020204" pitchFamily="34" charset="0"/>
              </a:rPr>
              <a:t>a</a:t>
            </a:r>
            <a:r>
              <a:rPr lang="en-US" sz="1600" dirty="0">
                <a:latin typeface="Helvetica" panose="020B0604020202020204" pitchFamily="34" charset="0"/>
                <a:ea typeface="ＭＳ Ｐゴシック" pitchFamily="34" charset="-128"/>
                <a:cs typeface="Helvetica" panose="020B0604020202020204" pitchFamily="34" charset="0"/>
              </a:rPr>
              <a:t> maximum of </a:t>
            </a:r>
            <a:r>
              <a:rPr 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16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1600" dirty="0"/>
          </a:p>
        </p:txBody>
      </p:sp>
    </p:spTree>
    <p:extLst>
      <p:ext uri="{BB962C8B-B14F-4D97-AF65-F5344CB8AC3E}">
        <p14:creationId xmlns:p14="http://schemas.microsoft.com/office/powerpoint/2010/main" val="218571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9944" y="969219"/>
            <a:ext cx="8242744" cy="558849"/>
          </a:xfrm>
        </p:spPr>
        <p:txBody>
          <a:bodyPr/>
          <a:lstStyle/>
          <a:p>
            <a:pPr algn="ctr"/>
            <a:r>
              <a:rPr lang="en-AU" sz="2400" dirty="0">
                <a:effectLst>
                  <a:outerShdw blurRad="38100" dist="38100" dir="2700000" algn="tl">
                    <a:srgbClr val="000000">
                      <a:alpha val="43137"/>
                    </a:srgbClr>
                  </a:outerShdw>
                </a:effectLst>
              </a:rPr>
              <a:t>Requirements for the HSC – meeting the minimum standard in literacy and numeracy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3" name="Text Placeholder 2"/>
          <p:cNvSpPr>
            <a:spLocks noGrp="1"/>
          </p:cNvSpPr>
          <p:nvPr>
            <p:ph type="body" sz="quarter" idx="4294967295"/>
          </p:nvPr>
        </p:nvSpPr>
        <p:spPr>
          <a:xfrm>
            <a:off x="437077" y="1868105"/>
            <a:ext cx="8204415" cy="2565400"/>
          </a:xfrm>
          <a:prstGeom prst="rect">
            <a:avLst/>
          </a:prstGeom>
        </p:spPr>
        <p:txBody>
          <a:bodyPr/>
          <a:lstStyle/>
          <a:p>
            <a:pPr>
              <a:lnSpc>
                <a:spcPct val="150000"/>
              </a:lnSpc>
            </a:pPr>
            <a:r>
              <a:rPr lang="en-AU" sz="1800" dirty="0">
                <a:latin typeface="Helvetica" panose="020B0604020202020204" pitchFamily="34" charset="0"/>
                <a:cs typeface="Helvetica" panose="020B0604020202020204" pitchFamily="34" charset="0"/>
              </a:rPr>
              <a:t>From 2020, students need to demonstrate they have met a minimum standard in literacy and numeracy to be eligible for a HSC.  </a:t>
            </a:r>
          </a:p>
          <a:p>
            <a:pPr>
              <a:lnSpc>
                <a:spcPct val="150000"/>
              </a:lnSpc>
            </a:pPr>
            <a:r>
              <a:rPr lang="en-US" sz="1800" dirty="0">
                <a:latin typeface="Helvetica" panose="020B0604020202020204" pitchFamily="34" charset="0"/>
                <a:cs typeface="Helvetica" panose="020B0604020202020204" pitchFamily="34" charset="0"/>
              </a:rPr>
              <a:t>Students will show they meet the HSC minimum standard by passing online tests of basic literacy and numeracy skills, which are available for them to sit when they are ready in Year 10, 11 and 12 and after the HSC.</a:t>
            </a:r>
            <a:r>
              <a:rPr lang="en-AU" sz="1800" dirty="0">
                <a:latin typeface="Helvetica" panose="020B0604020202020204" pitchFamily="34" charset="0"/>
                <a:cs typeface="Helvetica" panose="020B0604020202020204" pitchFamily="34" charset="0"/>
              </a:rPr>
              <a:t> </a:t>
            </a:r>
          </a:p>
          <a:p>
            <a:pPr marL="0" indent="0">
              <a:buNone/>
            </a:pPr>
            <a:endParaRPr lang="en-AU" sz="1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3416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2323" y="969219"/>
            <a:ext cx="8242744" cy="558849"/>
          </a:xfrm>
        </p:spPr>
        <p:txBody>
          <a:bodyPr/>
          <a:lstStyle/>
          <a:p>
            <a:pPr algn="ctr"/>
            <a:r>
              <a:rPr lang="en-AU" sz="2400" dirty="0">
                <a:effectLst>
                  <a:outerShdw blurRad="38100" dist="38100" dir="2700000" algn="tl">
                    <a:srgbClr val="000000">
                      <a:alpha val="43137"/>
                    </a:srgbClr>
                  </a:outerShdw>
                </a:effectLst>
              </a:rPr>
              <a:t>About the minimum standard online tests</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3" name="Text Placeholder 2"/>
          <p:cNvSpPr>
            <a:spLocks noGrp="1"/>
          </p:cNvSpPr>
          <p:nvPr>
            <p:ph type="body" sz="quarter" idx="4294967295"/>
          </p:nvPr>
        </p:nvSpPr>
        <p:spPr>
          <a:xfrm>
            <a:off x="392323" y="1528068"/>
            <a:ext cx="8029575" cy="2600223"/>
          </a:xfrm>
          <a:prstGeom prst="rect">
            <a:avLst/>
          </a:prstGeom>
        </p:spPr>
        <p:txBody>
          <a:bodyPr/>
          <a:lstStyle/>
          <a:p>
            <a:pPr>
              <a:lnSpc>
                <a:spcPct val="100000"/>
              </a:lnSpc>
            </a:pPr>
            <a:r>
              <a:rPr lang="en-AU" sz="1800" dirty="0">
                <a:latin typeface="Helvetica" panose="020B0604020202020204" pitchFamily="34" charset="0"/>
                <a:cs typeface="Helvetica" panose="020B0604020202020204" pitchFamily="34" charset="0"/>
              </a:rPr>
              <a:t>Any eligible student will have two opportunities each year to sit the tests</a:t>
            </a:r>
          </a:p>
          <a:p>
            <a:pPr>
              <a:lnSpc>
                <a:spcPct val="100000"/>
              </a:lnSpc>
            </a:pPr>
            <a:r>
              <a:rPr lang="en-AU" sz="1800" dirty="0">
                <a:latin typeface="Helvetica" panose="020B0604020202020204" pitchFamily="34" charset="0"/>
                <a:cs typeface="Helvetica" panose="020B0604020202020204" pitchFamily="34" charset="0"/>
              </a:rPr>
              <a:t>The test is available on </a:t>
            </a:r>
            <a:r>
              <a:rPr lang="en-AU" sz="1800" b="1" dirty="0">
                <a:latin typeface="Helvetica" panose="020B0604020202020204" pitchFamily="34" charset="0"/>
                <a:cs typeface="Helvetica" panose="020B0604020202020204" pitchFamily="34" charset="0"/>
              </a:rPr>
              <a:t>all</a:t>
            </a:r>
            <a:r>
              <a:rPr lang="en-AU" sz="1800" dirty="0">
                <a:latin typeface="Helvetica" panose="020B0604020202020204" pitchFamily="34" charset="0"/>
                <a:cs typeface="Helvetica" panose="020B0604020202020204" pitchFamily="34" charset="0"/>
              </a:rPr>
              <a:t> school days</a:t>
            </a:r>
          </a:p>
          <a:p>
            <a:pPr marL="0" indent="0">
              <a:buNone/>
            </a:pPr>
            <a:endParaRPr lang="en-AU" dirty="0"/>
          </a:p>
          <a:p>
            <a:endParaRPr lang="en-AU" dirty="0"/>
          </a:p>
        </p:txBody>
      </p:sp>
      <p:sp>
        <p:nvSpPr>
          <p:cNvPr id="5" name="Rectangle 4"/>
          <p:cNvSpPr/>
          <p:nvPr/>
        </p:nvSpPr>
        <p:spPr>
          <a:xfrm>
            <a:off x="475972" y="2609041"/>
            <a:ext cx="8093262" cy="2062103"/>
          </a:xfrm>
          <a:prstGeom prst="rect">
            <a:avLst/>
          </a:prstGeom>
        </p:spPr>
        <p:txBody>
          <a:bodyPr wrap="square">
            <a:spAutoFit/>
          </a:bodyPr>
          <a:lstStyle/>
          <a:p>
            <a:r>
              <a:rPr lang="en-AU" sz="1600" b="1" dirty="0">
                <a:latin typeface="Helvetica" panose="020B0604020202020204" pitchFamily="34" charset="0"/>
                <a:cs typeface="Helvetica" panose="020B0604020202020204" pitchFamily="34" charset="0"/>
              </a:rPr>
              <a:t>About the tests:</a:t>
            </a:r>
          </a:p>
          <a:p>
            <a:r>
              <a:rPr lang="en-AU" sz="1600" dirty="0">
                <a:latin typeface="Helvetica" panose="020B0604020202020204" pitchFamily="34" charset="0"/>
                <a:cs typeface="Helvetica" panose="020B0604020202020204" pitchFamily="34" charset="0"/>
              </a:rPr>
              <a:t>Reading:	45 multiple choice computer adaptive questions (45 minutes)</a:t>
            </a:r>
          </a:p>
          <a:p>
            <a:r>
              <a:rPr lang="en-AU" sz="1600" dirty="0">
                <a:latin typeface="Helvetica" panose="020B0604020202020204" pitchFamily="34" charset="0"/>
                <a:cs typeface="Helvetica" panose="020B0604020202020204" pitchFamily="34" charset="0"/>
              </a:rPr>
              <a:t>Numeracy:	45 multiple choice computer adaptive questions (45 minutes)</a:t>
            </a:r>
          </a:p>
          <a:p>
            <a:r>
              <a:rPr lang="en-AU" sz="1600" dirty="0">
                <a:latin typeface="Helvetica" panose="020B0604020202020204" pitchFamily="34" charset="0"/>
                <a:cs typeface="Helvetica" panose="020B0604020202020204" pitchFamily="34" charset="0"/>
              </a:rPr>
              <a:t>Writing:		answer </a:t>
            </a:r>
            <a:r>
              <a:rPr lang="en-AU" sz="1600" u="sng" dirty="0">
                <a:latin typeface="Helvetica" panose="020B0604020202020204" pitchFamily="34" charset="0"/>
                <a:cs typeface="Helvetica" panose="020B0604020202020204" pitchFamily="34" charset="0"/>
              </a:rPr>
              <a:t>one</a:t>
            </a:r>
            <a:r>
              <a:rPr lang="en-AU" sz="1600" dirty="0">
                <a:latin typeface="Helvetica" panose="020B0604020202020204" pitchFamily="34" charset="0"/>
                <a:cs typeface="Helvetica" panose="020B0604020202020204" pitchFamily="34" charset="0"/>
              </a:rPr>
              <a:t> question out of a choice of two prompts. </a:t>
            </a:r>
          </a:p>
          <a:p>
            <a:endParaRPr lang="en-AU" sz="1600" dirty="0">
              <a:latin typeface="Helvetica" panose="020B0604020202020204" pitchFamily="34" charset="0"/>
              <a:cs typeface="Helvetica" panose="020B0604020202020204" pitchFamily="34" charset="0"/>
            </a:endParaRPr>
          </a:p>
          <a:p>
            <a:endParaRPr lang="en-AU" sz="1600" dirty="0">
              <a:latin typeface="Helvetica" panose="020B0604020202020204" pitchFamily="34" charset="0"/>
              <a:cs typeface="Helvetica" panose="020B0604020202020204" pitchFamily="34" charset="0"/>
            </a:endParaRPr>
          </a:p>
          <a:p>
            <a:r>
              <a:rPr lang="en-AU" sz="1600" dirty="0">
                <a:latin typeface="Helvetica" panose="020B0604020202020204" pitchFamily="34" charset="0"/>
                <a:cs typeface="Helvetica" panose="020B0604020202020204" pitchFamily="34" charset="0"/>
              </a:rPr>
              <a:t>Refer to the </a:t>
            </a:r>
            <a:r>
              <a:rPr lang="en-AU" sz="1600" dirty="0">
                <a:latin typeface="Helvetica" panose="020B0604020202020204" pitchFamily="34" charset="0"/>
                <a:cs typeface="Helvetica" panose="020B0604020202020204" pitchFamily="34" charset="0"/>
                <a:hlinkClick r:id="rId2"/>
              </a:rPr>
              <a:t>NESA website</a:t>
            </a:r>
            <a:r>
              <a:rPr lang="en-AU" sz="1600" dirty="0">
                <a:latin typeface="Helvetica" panose="020B0604020202020204" pitchFamily="34" charset="0"/>
                <a:cs typeface="Helvetica" panose="020B0604020202020204" pitchFamily="34" charset="0"/>
              </a:rPr>
              <a:t> for more information and resources for parents, students and schools </a:t>
            </a:r>
          </a:p>
        </p:txBody>
      </p:sp>
    </p:spTree>
    <p:extLst>
      <p:ext uri="{BB962C8B-B14F-4D97-AF65-F5344CB8AC3E}">
        <p14:creationId xmlns:p14="http://schemas.microsoft.com/office/powerpoint/2010/main" val="870704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r" defTabSz="685800" rtl="0" eaLnBrk="1" fontAlgn="auto" latinLnBrk="0" hangingPunct="1">
          <a:lnSpc>
            <a:spcPct val="150000"/>
          </a:lnSpc>
          <a:spcBef>
            <a:spcPts val="0"/>
          </a:spcBef>
          <a:spcAft>
            <a:spcPts val="0"/>
          </a:spcAft>
          <a:buClrTx/>
          <a:buSzTx/>
          <a:buFontTx/>
          <a:buNone/>
          <a:tabLst/>
          <a:defRPr sz="1400" b="1" i="0" dirty="0" smtClean="0">
            <a:solidFill>
              <a:srgbClr val="28007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nesa-powerpoint-template-2018" id="{5B96836F-B24C-477D-8249-A1A95EAA58DC}" vid="{534FBDB8-8080-4C0B-88FC-DD0E498E6F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NESA+PowerPoint+template</Template>
  <TotalTime>339</TotalTime>
  <Words>5436</Words>
  <Application>Microsoft Office PowerPoint</Application>
  <PresentationFormat>On-screen Show (16:9)</PresentationFormat>
  <Paragraphs>435</Paragraphs>
  <Slides>42</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Aparajita</vt:lpstr>
      <vt:lpstr>Arial</vt:lpstr>
      <vt:lpstr>Arial Narrow</vt:lpstr>
      <vt:lpstr>Calibri</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Board of Studies, Teaching and Educational Standards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Braithwaite</dc:creator>
  <cp:lastModifiedBy>Evan Rofe</cp:lastModifiedBy>
  <cp:revision>49</cp:revision>
  <dcterms:created xsi:type="dcterms:W3CDTF">2019-05-21T03:56:57Z</dcterms:created>
  <dcterms:modified xsi:type="dcterms:W3CDTF">2021-07-25T23:26:39Z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