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3" r:id="rId2"/>
    <p:sldId id="322" r:id="rId3"/>
    <p:sldId id="326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6" r:id="rId22"/>
    <p:sldId id="324" r:id="rId23"/>
    <p:sldId id="321" r:id="rId24"/>
    <p:sldId id="32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D84C5-D966-4EBD-B10B-EC115BD889D3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F81E4-5D7E-4ED3-BB73-1A50AC5D93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6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36d050e2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c36d050e2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36d050e2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c36d050e2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36d050e21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c36d050e21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36d050e2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c36d050e21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36d050e21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c36d050e21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7" name="Google Shape;53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36d050e21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c36d050e21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36d050e21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c36d050e21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96C1-D601-4047-8585-70CB587F9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326FC-08CF-4C8B-848F-DBED6EF67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1EB51-9D48-4EF7-A43C-EBF8BDF0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6EF6B-A31C-412F-B5E8-2F8BEBF4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E03BD-B14F-42B1-8499-D70A253B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5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1840-1905-48C6-BF6F-DE4035C9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DCCA2-F5B8-4928-96E2-C80D3A538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3F4B0-92F1-4030-BEF3-42FA1F6F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B66C-09A7-4F11-87F7-B0F4F9BD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49AFD-7BD5-4A54-9077-9B4CD156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3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0F8D1-8C04-4FA2-A34B-94918FB7F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41D54-79BE-4EEF-A622-C429031D4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5108C-D91D-4A88-A3E9-6E72204F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91EF5-B158-41B4-A6B4-F0206549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F5709-22CD-44C0-BEAC-A67FBE8E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92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3A08-ED5B-441C-9168-D5233CA6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C8F48-FCFA-4E90-A94A-8A2700A05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DBFCE-0026-420C-958C-C91AF294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B8392-77D7-4626-8EED-8F3E25AD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9A123-6F1A-4FC8-96CA-14715F9F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748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8A8D-51B0-4963-9E46-BB8B2D81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BBCE8-1EDF-4EAE-A822-8CC90463C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2F747-031B-441A-8C70-1354DFB0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41B9-EFED-481D-AD06-7EDC2B38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52D7-B956-4D70-A305-677FABED4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19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8CA8-4137-4619-A0AA-49EB153D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E1F1-AFAA-4243-A8B9-1C097EF0A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CCDE2-9278-4DA2-A75B-EEC81B51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3769E-01F9-4B55-B04D-4B380BDD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733E2-0454-4765-9110-EA7182B2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9642E-0D5F-4491-BE14-807B0B56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9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BE08-B373-41B7-8EE6-5FB2284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120FB-4461-47F7-AD33-94488D905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FF9B-22A8-46C0-B9CA-19FEB556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00BFC-4601-45D7-8F3F-4F8451E40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446CC-8C52-4B1C-8774-52BF5AE1D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F1CCC-AC53-4E1C-95AF-1B249BB3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07F4C-DD8E-4DAE-A912-DB0A61EA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999E6-68E8-40B6-9D86-55A37185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88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6525-D19E-44F0-9A92-13CC17BD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7EE93-6707-41E4-8E39-B0D269A7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295F7-E41B-4056-BA5C-FBFBB230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501B2-E0A2-4C4C-867A-4618F883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16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9DD48C-9259-4403-BE58-A0863BD4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478EC-FE12-403A-BBB5-C1E485585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9DC80-8E87-4138-A15D-7A21C789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84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9BF5-BDBF-4341-B280-2329275B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9B76B-4E02-4FFF-905A-9B609E9B5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A6B17-D91F-43CB-B865-86355E669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BAFFD-37A3-4D88-B79F-9C97B317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47C0C-7C4B-4F4E-B2F2-3A093210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6A548-FB1B-4E87-9C48-DB1DCFAC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759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53B8-9C10-46DA-89A3-263E8E42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1AAED-6522-4430-9712-9D8D12021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CDB5-697F-4C1E-95AA-8EE4CFF6D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750EC-7892-40B1-8658-9467E8D3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DD09F-C2DC-4C5B-B662-2231E3C4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8DAC9-0C8B-42C5-ACA8-B65A4323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1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62318-80AD-48F7-8F98-F2DF4E4C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E2D6-1B38-44CE-943C-B96F3110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104A1-4212-479A-9E95-86202195F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C7022-D703-4793-A72F-628B720CD6DE}" type="datetimeFigureOut">
              <a:rPr lang="en-AU" smtClean="0"/>
              <a:t>28/07/2021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9E14B-9614-44A9-B35C-BCBD18B83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7DE94-B0AD-4AC1-9C7B-6344E3626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B116-827A-4B5C-847A-C96AC94518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81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eil.middleton@det.nsw.edu.au" TargetMode="External"/><Relationship Id="rId2" Type="http://schemas.openxmlformats.org/officeDocument/2006/relationships/hyperlink" Target="mailto:menai-h.school@det.nsw.edu.a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7;p1">
            <a:extLst>
              <a:ext uri="{FF2B5EF4-FFF2-40B4-BE49-F238E27FC236}">
                <a16:creationId xmlns:a16="http://schemas.microsoft.com/office/drawing/2014/main" id="{13BE49BD-93C0-40D3-9F9A-158CB9F288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896" t="22491" r="53225" b="1840"/>
          <a:stretch/>
        </p:blipFill>
        <p:spPr>
          <a:xfrm>
            <a:off x="2895600" y="0"/>
            <a:ext cx="32003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85;p28">
            <a:extLst>
              <a:ext uri="{FF2B5EF4-FFF2-40B4-BE49-F238E27FC236}">
                <a16:creationId xmlns:a16="http://schemas.microsoft.com/office/drawing/2014/main" id="{19A3AC23-F4FE-411E-B6EB-BC88573108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194" t="19023" r="47419" b="13441"/>
          <a:stretch/>
        </p:blipFill>
        <p:spPr>
          <a:xfrm>
            <a:off x="8686800" y="-1"/>
            <a:ext cx="3505199" cy="687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erson lying on the ground with a surfboard&#10;&#10;Description automatically generated with low confidence">
            <a:extLst>
              <a:ext uri="{FF2B5EF4-FFF2-40B4-BE49-F238E27FC236}">
                <a16:creationId xmlns:a16="http://schemas.microsoft.com/office/drawing/2014/main" id="{3495331C-C9A2-409E-B2AF-9DBF41F2F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0728" r="19762" b="15719"/>
          <a:stretch/>
        </p:blipFill>
        <p:spPr>
          <a:xfrm rot="5400000">
            <a:off x="4135119" y="1960880"/>
            <a:ext cx="6857999" cy="2936242"/>
          </a:xfrm>
          <a:prstGeom prst="rect">
            <a:avLst/>
          </a:prstGeom>
        </p:spPr>
      </p:pic>
      <p:pic>
        <p:nvPicPr>
          <p:cNvPr id="9" name="Google Shape;353;p27">
            <a:extLst>
              <a:ext uri="{FF2B5EF4-FFF2-40B4-BE49-F238E27FC236}">
                <a16:creationId xmlns:a16="http://schemas.microsoft.com/office/drawing/2014/main" id="{17152B99-A341-47A2-AC22-099636A2FE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009" t="5608" r="39073" b="21007"/>
          <a:stretch/>
        </p:blipFill>
        <p:spPr>
          <a:xfrm>
            <a:off x="0" y="0"/>
            <a:ext cx="2895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>
            <a:spLocks noGrp="1"/>
          </p:cNvSpPr>
          <p:nvPr>
            <p:ph type="ctrTitle"/>
          </p:nvPr>
        </p:nvSpPr>
        <p:spPr>
          <a:xfrm>
            <a:off x="0" y="4038599"/>
            <a:ext cx="11144250" cy="9733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en-AU" sz="6600" b="1" dirty="0">
                <a:solidFill>
                  <a:srgbClr val="FFFFFF"/>
                </a:solidFill>
              </a:rPr>
              <a:t> CREATIVE AND PERFORMING ARTS</a:t>
            </a:r>
            <a:endParaRPr sz="6600" b="1" dirty="0">
              <a:solidFill>
                <a:srgbClr val="FFFFFF"/>
              </a:solidFill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subTitle" idx="1"/>
          </p:nvPr>
        </p:nvSpPr>
        <p:spPr>
          <a:xfrm>
            <a:off x="441649" y="5926325"/>
            <a:ext cx="9144000" cy="10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AU" dirty="0">
                <a:solidFill>
                  <a:srgbClr val="FFFFFF"/>
                </a:solidFill>
              </a:rPr>
              <a:t>Menai High School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CD260-B4A3-45A8-AC91-7DA7EEB2E460}"/>
              </a:ext>
            </a:extLst>
          </p:cNvPr>
          <p:cNvSpPr txBox="1"/>
          <p:nvPr/>
        </p:nvSpPr>
        <p:spPr>
          <a:xfrm>
            <a:off x="1" y="5011924"/>
            <a:ext cx="11144250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  Year 9 and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/>
        </p:nvSpPr>
        <p:spPr>
          <a:xfrm>
            <a:off x="1607776" y="400050"/>
            <a:ext cx="6400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 t="5218"/>
          <a:stretch/>
        </p:blipFill>
        <p:spPr>
          <a:xfrm>
            <a:off x="1607776" y="923270"/>
            <a:ext cx="7257116" cy="53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D518D-6567-4C33-9AA9-93702BF344CD}"/>
              </a:ext>
            </a:extLst>
          </p:cNvPr>
          <p:cNvSpPr txBox="1"/>
          <p:nvPr/>
        </p:nvSpPr>
        <p:spPr>
          <a:xfrm>
            <a:off x="161925" y="4600575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HSC Results</a:t>
            </a:r>
          </a:p>
          <a:p>
            <a:endParaRPr lang="en-AU" b="1" dirty="0"/>
          </a:p>
          <a:p>
            <a:r>
              <a:rPr lang="en-AU" b="1" dirty="0"/>
              <a:t>Menai is </a:t>
            </a:r>
            <a:r>
              <a:rPr lang="en-AU" b="1" dirty="0">
                <a:solidFill>
                  <a:srgbClr val="000099"/>
                </a:solidFill>
              </a:rPr>
              <a:t>BLUE</a:t>
            </a:r>
          </a:p>
          <a:p>
            <a:r>
              <a:rPr lang="en-AU" b="1" dirty="0"/>
              <a:t>The rest of the state is </a:t>
            </a:r>
            <a:r>
              <a:rPr lang="en-AU" b="1" dirty="0">
                <a:solidFill>
                  <a:srgbClr val="FF3399"/>
                </a:solidFill>
              </a:rPr>
              <a:t>PINK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36d050e21_1_46"/>
          <p:cNvSpPr txBox="1"/>
          <p:nvPr/>
        </p:nvSpPr>
        <p:spPr>
          <a:xfrm>
            <a:off x="4667996" y="2576291"/>
            <a:ext cx="3805444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endParaRPr lang="en-A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c36d050e21_1_46"/>
          <p:cNvSpPr txBox="1"/>
          <p:nvPr/>
        </p:nvSpPr>
        <p:spPr>
          <a:xfrm>
            <a:off x="831700" y="4883020"/>
            <a:ext cx="994806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AU" sz="4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it’s not a “hobby” - it’s and INDUSTRY</a:t>
            </a:r>
            <a:endParaRPr sz="4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21" y="209652"/>
            <a:ext cx="11057946" cy="625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596350" y="5646675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Alexander Mackenzie - Contemporary Australian </a:t>
            </a:r>
            <a:r>
              <a:rPr lang="en-AU" sz="2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sz="2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240" y="305219"/>
            <a:ext cx="9540240" cy="640783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650250" y="5963500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 Kathryn Barton - Contemporary Australian </a:t>
            </a:r>
            <a:r>
              <a:rPr lang="en-AU" sz="2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sz="2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025" y="776287"/>
            <a:ext cx="9505950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/>
          <p:nvPr/>
        </p:nvSpPr>
        <p:spPr>
          <a:xfrm>
            <a:off x="1584050" y="5558500"/>
            <a:ext cx="512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Mikyung Sung - Professional Musician</a:t>
            </a:r>
            <a:endParaRPr sz="2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300" y="804875"/>
            <a:ext cx="9334500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/>
        </p:nvSpPr>
        <p:spPr>
          <a:xfrm>
            <a:off x="2888575" y="5106225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Dane Laboyrie - Professional Musician</a:t>
            </a:r>
            <a:endParaRPr sz="2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4474" y="176166"/>
            <a:ext cx="5510452" cy="65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c36d050e21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925" y="748750"/>
            <a:ext cx="5550175" cy="54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c36d050e21_1_5"/>
          <p:cNvSpPr txBox="1"/>
          <p:nvPr/>
        </p:nvSpPr>
        <p:spPr>
          <a:xfrm>
            <a:off x="636925" y="6145000"/>
            <a:ext cx="105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Dean Elliot - Professional Dancer - Sydney Dance Company</a:t>
            </a:r>
            <a:endParaRPr sz="2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c36d050e21_1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875" y="748750"/>
            <a:ext cx="5550175" cy="369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c36d050e21_1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75" y="618275"/>
            <a:ext cx="4487925" cy="44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c36d050e21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8925" y="618275"/>
            <a:ext cx="5479800" cy="5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c36d050e21_1_17"/>
          <p:cNvSpPr txBox="1"/>
          <p:nvPr/>
        </p:nvSpPr>
        <p:spPr>
          <a:xfrm>
            <a:off x="636925" y="6145000"/>
            <a:ext cx="1051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AU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Francis Rings - Dancer / Choreographer - Bangara Dance Company</a:t>
            </a:r>
            <a:endParaRPr sz="2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c36d050e21_1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500" y="76200"/>
            <a:ext cx="10083016" cy="67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c36d050e21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9795424" cy="6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2928E-6820-48A6-A270-5A0E54BAF7DE}"/>
              </a:ext>
            </a:extLst>
          </p:cNvPr>
          <p:cNvSpPr txBox="1"/>
          <p:nvPr/>
        </p:nvSpPr>
        <p:spPr>
          <a:xfrm>
            <a:off x="388884" y="987972"/>
            <a:ext cx="4172606" cy="4981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500" dirty="0"/>
              <a:t>Year 9-10 electives offer an opportunity challenge yourself to;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try something new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develop new skills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explore new learning experiences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pursue your passions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0D4A64E-3657-4AE7-8898-5FFF3B72F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r="1" b="1026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19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36d050e21_1_50"/>
          <p:cNvSpPr txBox="1"/>
          <p:nvPr/>
        </p:nvSpPr>
        <p:spPr>
          <a:xfrm>
            <a:off x="3009900" y="599087"/>
            <a:ext cx="61722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teach you </a:t>
            </a:r>
            <a:r>
              <a:rPr lang="en-AU" sz="72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special skills</a:t>
            </a:r>
            <a:endParaRPr sz="1400" b="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c36d050e21_1_50"/>
          <p:cNvSpPr txBox="1"/>
          <p:nvPr/>
        </p:nvSpPr>
        <p:spPr>
          <a:xfrm>
            <a:off x="3009900" y="3303483"/>
            <a:ext cx="65913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discover and </a:t>
            </a:r>
            <a:r>
              <a:rPr lang="en-AU" sz="72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</a:t>
            </a:r>
            <a:r>
              <a:rPr lang="en-AU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your </a:t>
            </a:r>
            <a:r>
              <a:rPr lang="en-AU" sz="7200" b="1" i="0" u="none" strike="noStrike" cap="none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talent</a:t>
            </a:r>
            <a:endParaRPr sz="1400" b="0" i="0" u="none" strike="noStrike" cap="none" dirty="0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l="32380" t="20491" r="27480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446050" y="360729"/>
            <a:ext cx="8977800" cy="3801900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AU" sz="4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“Tell me and I forget… 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4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AU" sz="4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 me and I may remember…. 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41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AU" sz="5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involve me and I’ll learn</a:t>
            </a:r>
            <a:r>
              <a:rPr lang="en-AU" sz="4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Benjamin Franklin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3001" y="708175"/>
            <a:ext cx="3932150" cy="39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l="6623" t="39175" r="9109" b="2829"/>
          <a:stretch/>
        </p:blipFill>
        <p:spPr>
          <a:xfrm>
            <a:off x="427589" y="87532"/>
            <a:ext cx="6499275" cy="29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 l="22815" t="23701" r="5908" b="28296"/>
          <a:stretch/>
        </p:blipFill>
        <p:spPr>
          <a:xfrm>
            <a:off x="3360600" y="2850025"/>
            <a:ext cx="4232798" cy="19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5;p25">
            <a:extLst>
              <a:ext uri="{FF2B5EF4-FFF2-40B4-BE49-F238E27FC236}">
                <a16:creationId xmlns:a16="http://schemas.microsoft.com/office/drawing/2014/main" id="{BE173BB2-CCFF-4765-92FB-84CBE0C98C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3384" y="3714477"/>
            <a:ext cx="4738513" cy="29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87;p28">
            <a:extLst>
              <a:ext uri="{FF2B5EF4-FFF2-40B4-BE49-F238E27FC236}">
                <a16:creationId xmlns:a16="http://schemas.microsoft.com/office/drawing/2014/main" id="{96068E9E-7252-4906-974F-547E33DC18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8556" y="4332897"/>
            <a:ext cx="3879394" cy="238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77AFA-B473-4E95-88E0-108BA5B5026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34114" r="61677" b="37342"/>
          <a:stretch/>
        </p:blipFill>
        <p:spPr bwMode="auto">
          <a:xfrm>
            <a:off x="217259" y="2352425"/>
            <a:ext cx="1976874" cy="347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50;p34" descr="A picture containing person, indoor, wall&#10;&#10;Description generated with very high confidence">
            <a:extLst>
              <a:ext uri="{FF2B5EF4-FFF2-40B4-BE49-F238E27FC236}">
                <a16:creationId xmlns:a16="http://schemas.microsoft.com/office/drawing/2014/main" id="{DF254219-46F1-47D3-8F5C-B49603F2785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7084" t="26296" r="17361" b="10594"/>
          <a:stretch/>
        </p:blipFill>
        <p:spPr>
          <a:xfrm rot="5400000">
            <a:off x="1302580" y="2920631"/>
            <a:ext cx="4810127" cy="299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B8C5D5D5-8338-4C0C-BAC7-BA0EC0B4C9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t="7083" r="7500" b="3533"/>
          <a:stretch/>
        </p:blipFill>
        <p:spPr>
          <a:xfrm>
            <a:off x="76289" y="4435826"/>
            <a:ext cx="2801806" cy="231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/>
          <p:nvPr/>
        </p:nvSpPr>
        <p:spPr>
          <a:xfrm>
            <a:off x="421529" y="0"/>
            <a:ext cx="7646146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Creativity and Problem Solving</a:t>
            </a:r>
            <a:endParaRPr lang="en-A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Initiative and Enterprise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Self-learning and Project Based Learning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and Organising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Time Management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Cross-Cultural </a:t>
            </a:r>
            <a:r>
              <a:rPr lang="en-AU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AU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nderstanding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5"/>
          <p:cNvSpPr txBox="1"/>
          <p:nvPr/>
        </p:nvSpPr>
        <p:spPr>
          <a:xfrm>
            <a:off x="0" y="0"/>
            <a:ext cx="12192000" cy="6924973"/>
          </a:xfrm>
          <a:prstGeom prst="rect">
            <a:avLst/>
          </a:prstGeom>
          <a:solidFill>
            <a:schemeClr val="dk1">
              <a:alpha val="8313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AU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“It’s in Apple’s DNA that technology alone is not enough. It’s technology married with liberal arts, married with the humanities, that yields the results that make our hearts sing.”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Steve Jobs – founder of Apple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D38DA-FB77-48D7-BA6A-F853D561B35A}"/>
              </a:ext>
            </a:extLst>
          </p:cNvPr>
          <p:cNvSpPr txBox="1"/>
          <p:nvPr/>
        </p:nvSpPr>
        <p:spPr>
          <a:xfrm>
            <a:off x="1171575" y="666750"/>
            <a:ext cx="946785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latin typeface="Trebuchet MS" panose="020B0603020202020204" pitchFamily="34" charset="0"/>
              </a:rPr>
              <a:t>Questions??</a:t>
            </a:r>
          </a:p>
          <a:p>
            <a:endParaRPr lang="en-AU" sz="2000" dirty="0">
              <a:latin typeface="Trebuchet MS" panose="020B0603020202020204" pitchFamily="34" charset="0"/>
            </a:endParaRPr>
          </a:p>
          <a:p>
            <a:r>
              <a:rPr lang="en-AU" sz="2400" b="1" dirty="0">
                <a:latin typeface="Trebuchet MS" panose="020B0603020202020204" pitchFamily="34" charset="0"/>
              </a:rPr>
              <a:t>Speak to your Dance, Drama, Music or Visual Arts Teacher via;</a:t>
            </a:r>
          </a:p>
          <a:p>
            <a:endParaRPr lang="en-AU" sz="2400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>
                <a:latin typeface="Trebuchet MS" panose="020B0603020202020204" pitchFamily="34" charset="0"/>
              </a:rPr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>
                <a:latin typeface="Trebuchet MS" panose="020B0603020202020204" pitchFamily="34" charset="0"/>
              </a:rPr>
              <a:t>Google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err="1">
                <a:latin typeface="Trebuchet MS" panose="020B0603020202020204" pitchFamily="34" charset="0"/>
              </a:rPr>
              <a:t>Sentral</a:t>
            </a:r>
            <a:r>
              <a:rPr lang="en-AU" sz="2400" b="1" dirty="0">
                <a:latin typeface="Trebuchet MS" panose="020B0603020202020204" pitchFamily="34" charset="0"/>
              </a:rPr>
              <a:t> Portal 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latin typeface="Trebuchet MS" panose="020B0603020202020204" pitchFamily="34" charset="0"/>
            </a:endParaRPr>
          </a:p>
          <a:p>
            <a:r>
              <a:rPr lang="en-AU" sz="2000" dirty="0">
                <a:latin typeface="Trebuchet MS" panose="020B0603020202020204" pitchFamily="34" charset="0"/>
              </a:rPr>
              <a:t>Parents can email the school – attention to your teacher’s name</a:t>
            </a:r>
          </a:p>
          <a:p>
            <a:endParaRPr lang="en-AU" sz="2000" dirty="0">
              <a:latin typeface="Trebuchet MS" panose="020B0603020202020204" pitchFamily="34" charset="0"/>
            </a:endParaRPr>
          </a:p>
          <a:p>
            <a:r>
              <a:rPr lang="en-AU" sz="20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  <a:hlinkClick r:id="rId2"/>
              </a:rPr>
              <a:t>menai-h.school@det.nsw.edu.au</a:t>
            </a:r>
            <a:endParaRPr lang="en-AU" sz="2000" b="0" i="0" u="none" strike="noStrike" dirty="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  <a:p>
            <a:endParaRPr lang="en-AU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AU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Mr Middleton, Head Teacher Creative and Performing Arts</a:t>
            </a:r>
          </a:p>
          <a:p>
            <a:endParaRPr lang="en-AU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AU" sz="2000" dirty="0">
                <a:solidFill>
                  <a:srgbClr val="000000"/>
                </a:solidFill>
                <a:latin typeface="Trebuchet MS" panose="020B0603020202020204" pitchFamily="34" charset="0"/>
                <a:hlinkClick r:id="rId3"/>
              </a:rPr>
              <a:t>neil.middleton@det.nsw.edu.au</a:t>
            </a:r>
            <a:endParaRPr lang="en-AU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618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2928E-6820-48A6-A270-5A0E54BAF7DE}"/>
              </a:ext>
            </a:extLst>
          </p:cNvPr>
          <p:cNvSpPr txBox="1"/>
          <p:nvPr/>
        </p:nvSpPr>
        <p:spPr>
          <a:xfrm>
            <a:off x="388884" y="987972"/>
            <a:ext cx="4172606" cy="49819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500" dirty="0"/>
              <a:t>DO THE SUBJECTS YOU LIKE AND ARE GOOD AT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3500" b="1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500" b="1" dirty="0"/>
              <a:t>DON’T DO A SUBJECT BECAUSE YOUR FRIENDS ARE DOING IT or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500" b="1" dirty="0"/>
              <a:t>SOMEONE ELSE SAYS YOU SHOULD DO IT</a:t>
            </a:r>
            <a:endParaRPr lang="en-US" sz="3200" b="1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0D4A64E-3657-4AE7-8898-5FFF3B72F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r="1" b="1026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2349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61;p16" descr="A large crowd of people&#10;&#10;Description generated with very high confidence">
            <a:extLst>
              <a:ext uri="{FF2B5EF4-FFF2-40B4-BE49-F238E27FC236}">
                <a16:creationId xmlns:a16="http://schemas.microsoft.com/office/drawing/2014/main" id="{0CF8F2FF-03C3-4583-B8CE-CFD8BE52685B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2649376" y="2297710"/>
            <a:ext cx="7315200" cy="769401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 txBox="1"/>
          <p:nvPr/>
        </p:nvSpPr>
        <p:spPr>
          <a:xfrm>
            <a:off x="2649376" y="5200656"/>
            <a:ext cx="7315200" cy="1323399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Photography, Video &amp; Digital Media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2649376" y="362414"/>
            <a:ext cx="7315200" cy="769401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2649376" y="1330062"/>
            <a:ext cx="7315200" cy="769401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Drama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39;p13">
            <a:extLst>
              <a:ext uri="{FF2B5EF4-FFF2-40B4-BE49-F238E27FC236}">
                <a16:creationId xmlns:a16="http://schemas.microsoft.com/office/drawing/2014/main" id="{C9DC4AE8-2D4F-4422-AEA1-D2961A97655D}"/>
              </a:ext>
            </a:extLst>
          </p:cNvPr>
          <p:cNvSpPr txBox="1"/>
          <p:nvPr/>
        </p:nvSpPr>
        <p:spPr>
          <a:xfrm>
            <a:off x="2649376" y="4233006"/>
            <a:ext cx="7315200" cy="769401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 Design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39;p13">
            <a:extLst>
              <a:ext uri="{FF2B5EF4-FFF2-40B4-BE49-F238E27FC236}">
                <a16:creationId xmlns:a16="http://schemas.microsoft.com/office/drawing/2014/main" id="{67588822-B8F9-4891-9545-467610C6F8AB}"/>
              </a:ext>
            </a:extLst>
          </p:cNvPr>
          <p:cNvSpPr txBox="1"/>
          <p:nvPr/>
        </p:nvSpPr>
        <p:spPr>
          <a:xfrm>
            <a:off x="2649376" y="3265358"/>
            <a:ext cx="7315200" cy="769401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 Arts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9" grpId="0" animBg="1"/>
      <p:bldP spid="240" grpId="0" animBg="1"/>
      <p:bldP spid="241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/>
        </p:nvSpPr>
        <p:spPr>
          <a:xfrm>
            <a:off x="418996" y="285749"/>
            <a:ext cx="61722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AU" sz="6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MYTHS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418996" y="1679494"/>
            <a:ext cx="6172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Academic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18996" y="2787490"/>
            <a:ext cx="6172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Vocational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18996" y="5003482"/>
            <a:ext cx="6172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Natural Talent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5941" r="16077"/>
          <a:stretch/>
        </p:blipFill>
        <p:spPr>
          <a:xfrm rot="5400000">
            <a:off x="9005503" y="3664592"/>
            <a:ext cx="3287283" cy="30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24;p25">
            <a:extLst>
              <a:ext uri="{FF2B5EF4-FFF2-40B4-BE49-F238E27FC236}">
                <a16:creationId xmlns:a16="http://schemas.microsoft.com/office/drawing/2014/main" id="{12F3A01F-FDA9-4BBE-897E-89474BB9EE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1794" y="0"/>
            <a:ext cx="3144498" cy="40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88;p28">
            <a:extLst>
              <a:ext uri="{FF2B5EF4-FFF2-40B4-BE49-F238E27FC236}">
                <a16:creationId xmlns:a16="http://schemas.microsoft.com/office/drawing/2014/main" id="{A40204C7-1FF5-47EC-83FE-274C746DEC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69" t="15171" r="15632" b="21093"/>
          <a:stretch/>
        </p:blipFill>
        <p:spPr>
          <a:xfrm>
            <a:off x="5961794" y="3119120"/>
            <a:ext cx="3144498" cy="37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418996" y="3895486"/>
            <a:ext cx="6172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Specialised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A picture containing music, brass, person, indoor&#10;&#10;Description automatically generated">
            <a:extLst>
              <a:ext uri="{FF2B5EF4-FFF2-40B4-BE49-F238E27FC236}">
                <a16:creationId xmlns:a16="http://schemas.microsoft.com/office/drawing/2014/main" id="{E5414F59-A5C6-4E5A-B566-2866448487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3134" r="41009" b="14274"/>
          <a:stretch/>
        </p:blipFill>
        <p:spPr>
          <a:xfrm>
            <a:off x="9106292" y="6913"/>
            <a:ext cx="3085708" cy="3556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36d050e21_1_39"/>
          <p:cNvSpPr txBox="1"/>
          <p:nvPr/>
        </p:nvSpPr>
        <p:spPr>
          <a:xfrm>
            <a:off x="4403038" y="2149705"/>
            <a:ext cx="3385924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AU" sz="6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endParaRPr lang="en-AU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5E74F-93A7-4F7C-B133-50482CB6C057}"/>
              </a:ext>
            </a:extLst>
          </p:cNvPr>
          <p:cNvSpPr txBox="1"/>
          <p:nvPr/>
        </p:nvSpPr>
        <p:spPr>
          <a:xfrm>
            <a:off x="1717040" y="3692496"/>
            <a:ext cx="9001760" cy="196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bg2">
                    <a:lumMod val="50000"/>
                  </a:schemeClr>
                </a:solidFill>
                <a:effectLst/>
                <a:latin typeface="Proxima Nova"/>
              </a:rPr>
              <a:t>Learning through the arts reinforces critical academic skills in reading, language and maths, and provides students with the skills to creatively solve problems.</a:t>
            </a:r>
            <a:endParaRPr lang="en-A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2292439" y="423989"/>
            <a:ext cx="18934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t="6328"/>
          <a:stretch/>
        </p:blipFill>
        <p:spPr>
          <a:xfrm>
            <a:off x="2292439" y="947169"/>
            <a:ext cx="7190926" cy="53235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09E18-88BB-4FC7-B4CF-BCE013106F78}"/>
              </a:ext>
            </a:extLst>
          </p:cNvPr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HSC Results</a:t>
            </a:r>
          </a:p>
          <a:p>
            <a:endParaRPr lang="en-AU" b="1" dirty="0"/>
          </a:p>
          <a:p>
            <a:r>
              <a:rPr lang="en-AU" b="1" dirty="0"/>
              <a:t>Menai is </a:t>
            </a:r>
            <a:r>
              <a:rPr lang="en-AU" b="1" dirty="0">
                <a:solidFill>
                  <a:srgbClr val="000099"/>
                </a:solidFill>
              </a:rPr>
              <a:t>BLUE</a:t>
            </a:r>
          </a:p>
          <a:p>
            <a:r>
              <a:rPr lang="en-AU" b="1" dirty="0"/>
              <a:t>The rest of the state is </a:t>
            </a:r>
            <a:r>
              <a:rPr lang="en-AU" b="1" dirty="0">
                <a:solidFill>
                  <a:srgbClr val="FF3399"/>
                </a:solidFill>
              </a:rPr>
              <a:t>PINK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0"/>
          <p:cNvSpPr/>
          <p:nvPr/>
        </p:nvSpPr>
        <p:spPr>
          <a:xfrm>
            <a:off x="2292439" y="423989"/>
            <a:ext cx="1446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2439" y="913652"/>
            <a:ext cx="7333276" cy="53550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2D6C9-2922-4C74-8BE9-BBBFB2590654}"/>
              </a:ext>
            </a:extLst>
          </p:cNvPr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HSC Results</a:t>
            </a:r>
          </a:p>
          <a:p>
            <a:endParaRPr lang="en-AU" b="1" dirty="0"/>
          </a:p>
          <a:p>
            <a:r>
              <a:rPr lang="en-AU" b="1" dirty="0"/>
              <a:t>Menai is </a:t>
            </a:r>
            <a:r>
              <a:rPr lang="en-AU" b="1" dirty="0">
                <a:solidFill>
                  <a:srgbClr val="000099"/>
                </a:solidFill>
              </a:rPr>
              <a:t>BLUE</a:t>
            </a:r>
          </a:p>
          <a:p>
            <a:r>
              <a:rPr lang="en-AU" b="1" dirty="0"/>
              <a:t>The rest of the state is </a:t>
            </a:r>
            <a:r>
              <a:rPr lang="en-AU" b="1" dirty="0">
                <a:solidFill>
                  <a:srgbClr val="FF3399"/>
                </a:solidFill>
              </a:rPr>
              <a:t>PINK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1"/>
          <p:cNvSpPr/>
          <p:nvPr/>
        </p:nvSpPr>
        <p:spPr>
          <a:xfrm>
            <a:off x="2287345" y="356816"/>
            <a:ext cx="16801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DRAMA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2439" y="879996"/>
            <a:ext cx="7612216" cy="54801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F851C-9798-4E05-9918-32198A1DF5D8}"/>
              </a:ext>
            </a:extLst>
          </p:cNvPr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HSC Results</a:t>
            </a:r>
          </a:p>
          <a:p>
            <a:endParaRPr lang="en-AU" b="1" dirty="0"/>
          </a:p>
          <a:p>
            <a:r>
              <a:rPr lang="en-AU" b="1" dirty="0"/>
              <a:t>Menai is </a:t>
            </a:r>
            <a:r>
              <a:rPr lang="en-AU" b="1" dirty="0">
                <a:solidFill>
                  <a:srgbClr val="000099"/>
                </a:solidFill>
              </a:rPr>
              <a:t>BLUE</a:t>
            </a:r>
          </a:p>
          <a:p>
            <a:r>
              <a:rPr lang="en-AU" b="1" dirty="0"/>
              <a:t>The rest of the state is </a:t>
            </a:r>
            <a:r>
              <a:rPr lang="en-AU" b="1" dirty="0">
                <a:solidFill>
                  <a:srgbClr val="FF3399"/>
                </a:solidFill>
              </a:rPr>
              <a:t>PINK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1020&quot;&gt;&lt;/object&gt;&lt;object type=&quot;2&quot; unique_id=&quot;11021&quot;&gt;&lt;object type=&quot;3&quot; unique_id=&quot;11024&quot;&gt;&lt;property id=&quot;20148&quot; value=&quot;5&quot;/&gt;&lt;property id=&quot;20300&quot; value=&quot;Slide 5&quot;/&gt;&lt;property id=&quot;20307&quot; value=&quot;258&quot;/&gt;&lt;/object&gt;&lt;object type=&quot;3&quot; unique_id=&quot;11025&quot;&gt;&lt;property id=&quot;20148&quot; value=&quot;5&quot;/&gt;&lt;property id=&quot;20300&quot; value=&quot;Slide 6&quot;/&gt;&lt;property id=&quot;20307&quot; value=&quot;259&quot;/&gt;&lt;/object&gt;&lt;object type=&quot;3&quot; unique_id=&quot;11026&quot;&gt;&lt;property id=&quot;20148&quot; value=&quot;5&quot;/&gt;&lt;property id=&quot;20300&quot; value=&quot;Slide 7&quot;/&gt;&lt;property id=&quot;20307&quot; value=&quot;260&quot;/&gt;&lt;/object&gt;&lt;object type=&quot;3&quot; unique_id=&quot;11027&quot;&gt;&lt;property id=&quot;20148&quot; value=&quot;5&quot;/&gt;&lt;property id=&quot;20300&quot; value=&quot;Slide 8&quot;/&gt;&lt;property id=&quot;20307&quot; value=&quot;261&quot;/&gt;&lt;/object&gt;&lt;object type=&quot;3&quot; unique_id=&quot;11028&quot;&gt;&lt;property id=&quot;20148&quot; value=&quot;5&quot;/&gt;&lt;property id=&quot;20300&quot; value=&quot;Slide 9&quot;/&gt;&lt;property id=&quot;20307&quot; value=&quot;262&quot;/&gt;&lt;/object&gt;&lt;object type=&quot;3&quot; unique_id=&quot;11029&quot;&gt;&lt;property id=&quot;20148&quot; value=&quot;5&quot;/&gt;&lt;property id=&quot;20300&quot; value=&quot;Slide 10&quot;/&gt;&lt;property id=&quot;20307&quot; value=&quot;263&quot;/&gt;&lt;/object&gt;&lt;object type=&quot;3&quot; unique_id=&quot;11030&quot;&gt;&lt;property id=&quot;20148&quot; value=&quot;5&quot;/&gt;&lt;property id=&quot;20300&quot; value=&quot;Slide 11&quot;/&gt;&lt;property id=&quot;20307&quot; value=&quot;264&quot;/&gt;&lt;/object&gt;&lt;object type=&quot;3&quot; unique_id=&quot;11031&quot;&gt;&lt;property id=&quot;20148&quot; value=&quot;5&quot;/&gt;&lt;property id=&quot;20300&quot; value=&quot;Slide 12&quot;/&gt;&lt;property id=&quot;20307&quot; value=&quot;265&quot;/&gt;&lt;/object&gt;&lt;object type=&quot;3&quot; unique_id=&quot;11032&quot;&gt;&lt;property id=&quot;20148&quot; value=&quot;5&quot;/&gt;&lt;property id=&quot;20300&quot; value=&quot;Slide 13&quot;/&gt;&lt;property id=&quot;20307&quot; value=&quot;266&quot;/&gt;&lt;/object&gt;&lt;object type=&quot;3&quot; unique_id=&quot;11033&quot;&gt;&lt;property id=&quot;20148&quot; value=&quot;5&quot;/&gt;&lt;property id=&quot;20300&quot; value=&quot;Slide 14&quot;/&gt;&lt;property id=&quot;20307&quot; value=&quot;267&quot;/&gt;&lt;/object&gt;&lt;object type=&quot;3&quot; unique_id=&quot;11034&quot;&gt;&lt;property id=&quot;20148&quot; value=&quot;5&quot;/&gt;&lt;property id=&quot;20300&quot; value=&quot;Slide 15&quot;/&gt;&lt;property id=&quot;20307&quot; value=&quot;268&quot;/&gt;&lt;/object&gt;&lt;object type=&quot;3&quot; unique_id=&quot;11035&quot;&gt;&lt;property id=&quot;20148&quot; value=&quot;5&quot;/&gt;&lt;property id=&quot;20300&quot; value=&quot;Slide 16&quot;/&gt;&lt;property id=&quot;20307&quot; value=&quot;269&quot;/&gt;&lt;/object&gt;&lt;object type=&quot;3&quot; unique_id=&quot;11036&quot;&gt;&lt;property id=&quot;20148&quot; value=&quot;5&quot;/&gt;&lt;property id=&quot;20300&quot; value=&quot;Slide 17&quot;/&gt;&lt;property id=&quot;20307&quot; value=&quot;270&quot;/&gt;&lt;/object&gt;&lt;object type=&quot;3&quot; unique_id=&quot;11038&quot;&gt;&lt;property id=&quot;20148&quot; value=&quot;5&quot;/&gt;&lt;property id=&quot;20300&quot; value=&quot;Slide 18&quot;/&gt;&lt;property id=&quot;20307&quot; value=&quot;272&quot;/&gt;&lt;/object&gt;&lt;object type=&quot;3&quot; unique_id=&quot;11039&quot;&gt;&lt;property id=&quot;20148&quot; value=&quot;5&quot;/&gt;&lt;property id=&quot;20300&quot; value=&quot;Slide 19&quot;/&gt;&lt;property id=&quot;20307&quot; value=&quot;273&quot;/&gt;&lt;/object&gt;&lt;object type=&quot;3&quot; unique_id=&quot;11040&quot;&gt;&lt;property id=&quot;20148&quot; value=&quot;5&quot;/&gt;&lt;property id=&quot;20300&quot; value=&quot;Slide 20&quot;/&gt;&lt;property id=&quot;20307&quot; value=&quot;274&quot;/&gt;&lt;/object&gt;&lt;object type=&quot;3&quot; unique_id=&quot;11042&quot;&gt;&lt;property id=&quot;20148&quot; value=&quot;5&quot;/&gt;&lt;property id=&quot;20300&quot; value=&quot;Slide 21&quot;/&gt;&lt;property id=&quot;20307&quot; value=&quot;276&quot;/&gt;&lt;/object&gt;&lt;object type=&quot;3&quot; unique_id=&quot;11284&quot;&gt;&lt;property id=&quot;20148&quot; value=&quot;5&quot;/&gt;&lt;property id=&quot;20300&quot; value=&quot;Slide 4&quot;/&gt;&lt;property id=&quot;20307&quot; value=&quot;279&quot;/&gt;&lt;/object&gt;&lt;object type=&quot;3&quot; unique_id=&quot;11701&quot;&gt;&lt;property id=&quot;20148&quot; value=&quot;5&quot;/&gt;&lt;property id=&quot;20300&quot; value=&quot;Slide 23&quot;/&gt;&lt;property id=&quot;20307&quot; value=&quot;321&quot;/&gt;&lt;/object&gt;&lt;object type=&quot;3&quot; unique_id=&quot;12450&quot;&gt;&lt;property id=&quot;20148&quot; value=&quot;5&quot;/&gt;&lt;property id=&quot;20300&quot; value=&quot;Slide 2&quot;/&gt;&lt;property id=&quot;20307&quot; value=&quot;322&quot;/&gt;&lt;/object&gt;&lt;object type=&quot;3&quot; unique_id=&quot;13169&quot;&gt;&lt;property id=&quot;20148&quot; value=&quot;5&quot;/&gt;&lt;property id=&quot;20300&quot; value=&quot;Slide 1 - &amp;quot; CREATIVE AND PERFORMING ARTS&amp;quot;&quot;/&gt;&lt;property id=&quot;20307&quot; value=&quot;323&quot;/&gt;&lt;/object&gt;&lt;object type=&quot;3&quot; unique_id=&quot;13339&quot;&gt;&lt;property id=&quot;20148&quot; value=&quot;5&quot;/&gt;&lt;property id=&quot;20300&quot; value=&quot;Slide 22&quot;/&gt;&lt;property id=&quot;20307&quot; value=&quot;324&quot;/&gt;&lt;/object&gt;&lt;object type=&quot;3&quot; unique_id=&quot;13633&quot;&gt;&lt;property id=&quot;20148&quot; value=&quot;5&quot;/&gt;&lt;property id=&quot;20300&quot; value=&quot;Slide 3&quot;/&gt;&lt;property id=&quot;20307&quot; value=&quot;326&quot;/&gt;&lt;/object&gt;&lt;object type=&quot;3&quot; unique_id=&quot;13634&quot;&gt;&lt;property id=&quot;20148&quot; value=&quot;5&quot;/&gt;&lt;property id=&quot;20300&quot; value=&quot;Slide 24&quot;/&gt;&lt;property id=&quot;20307&quot; value=&quot;32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379</Words>
  <Application>Microsoft Office PowerPoint</Application>
  <PresentationFormat>Widescreen</PresentationFormat>
  <Paragraphs>94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Proxima Nova</vt:lpstr>
      <vt:lpstr>Trebuchet MS</vt:lpstr>
      <vt:lpstr>Office Theme</vt:lpstr>
      <vt:lpstr> CREATIVE AND PERFORMING 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Middleton (Neil Middleton)</dc:creator>
  <cp:lastModifiedBy>Neil Middleton (Neil Middleton)</cp:lastModifiedBy>
  <cp:revision>25</cp:revision>
  <dcterms:created xsi:type="dcterms:W3CDTF">2021-07-22T06:04:11Z</dcterms:created>
  <dcterms:modified xsi:type="dcterms:W3CDTF">2021-07-28T07:21:49Z</dcterms:modified>
</cp:coreProperties>
</file>