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3" r:id="rId2"/>
    <p:sldId id="331" r:id="rId3"/>
    <p:sldId id="304" r:id="rId4"/>
    <p:sldId id="330" r:id="rId5"/>
    <p:sldId id="344" r:id="rId6"/>
    <p:sldId id="332" r:id="rId7"/>
    <p:sldId id="333" r:id="rId8"/>
    <p:sldId id="313" r:id="rId9"/>
    <p:sldId id="337" r:id="rId10"/>
    <p:sldId id="334" r:id="rId11"/>
    <p:sldId id="338" r:id="rId12"/>
    <p:sldId id="342" r:id="rId13"/>
    <p:sldId id="335" r:id="rId14"/>
    <p:sldId id="340" r:id="rId15"/>
    <p:sldId id="318" r:id="rId16"/>
    <p:sldId id="336" r:id="rId17"/>
    <p:sldId id="320" r:id="rId18"/>
    <p:sldId id="34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4820A-E872-41D8-95D9-CDD8CC1F15F9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34A9C-A8D2-41B4-8144-B32308DB32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25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7" name="Google Shape;42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7" name="Google Shape;42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9521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6" name="Google Shape;4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9639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9862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1" name="Google Shape;52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1" name="Google Shape;53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21EB-F812-4C75-8A59-624566E95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D158C-2759-45C8-B5D5-B8AC94CE8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7C877-3EDA-4071-8167-BFC9BD1F0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4D52C-2DA7-4D47-B1EE-5F97A799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528C9-93D2-4CDA-8AA4-3737CE4C6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677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6728-DD1E-4423-9D95-915A6055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13E24-39BC-4AD5-9E6B-5F54BEDE2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D4D3A-2500-4182-A7C1-F8A63D9D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C3E47-BB9B-4A4D-A835-4BA1223C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8C823-013A-459F-8034-C6A5A252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4881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188ADC-5B40-424E-9965-D9B8BFA79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E3EB8-08F6-4470-A441-118D533A0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841D3-C023-48DC-817B-68FC9432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5509C-E659-4576-9C64-4AB53CAE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6AC1-B893-4358-93D2-FC6692B5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72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B1E4-18C0-4276-9D00-823673ED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00ADD-E4BB-4701-92C5-AB6A86B8D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951E9-8317-4CFC-A703-068228C0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637C5-CA18-4CA8-8AD1-EFF6E6E75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362B4-9653-4512-BADB-AB7784F9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962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104E6-82E5-470F-BC8E-39DAC777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B579F-51F5-46B1-A0ED-3FE21FC40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7A627-237A-4E5E-9865-680F50C9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D684E-69D8-4E4F-8FFE-8E272F64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2EEF4-F075-4401-9B09-F00C22CCB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319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B158-FB2A-4273-8203-0B065CC4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443D-21E7-4425-B8C2-C0D81D436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671CB-4356-464A-BA2B-3C1F30E91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A1F87-140D-4A5E-A55D-6D79AC96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49C58-57DD-49D8-AC57-58882F28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47E8E-0BFA-4628-B9FF-0036F0D4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851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49BB7-2D77-4B3D-BFD9-8A25FDF4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8FE17-2F4F-44BB-B93B-DDFC832B6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9A37A-676E-464C-B392-E3C8B7E45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0D6EB-38E0-4182-98DA-EBB49E091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54BA4-7C9F-4877-8D1A-16AD69DBC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D3439-4536-4D9C-9441-CD0F87BD2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1A62F0-EA45-4A17-B527-EEE3FA36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A6E9-2291-4162-BA5B-70AC63C0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209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D848-7D95-439E-986C-DD01F573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565D48-279E-468B-B04B-ADA73CE7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7CAE8-2998-4CD2-995F-FC6C65D3D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68727-201A-47CC-A2D2-8525B9BC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343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D7DB-B833-41DF-9C65-007F676A0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0F81F-2768-4D9F-A29F-9BB216B15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8A6CA-5188-49C9-940B-9439AA1D4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18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AA1F-74CA-487A-A489-99820671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B1FE-E82C-4BC7-99AB-55C76EA27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DE306-713B-46F5-AACD-2D7229480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18662-6B40-4D11-A302-2CA8CDA36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067C9-BB04-4B50-9614-F91CC50D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77B43-A144-4C43-8416-1BE42F8D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677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C97D1-BF41-4B77-A839-4C183378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5F0DE8-442E-444B-8A2C-ACAF11E71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67C1A-D6BD-4993-8D95-42F72BF12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E7326-18D8-416A-8C30-E185AF29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7C55B-25ED-41F3-86B4-32BFF0F2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974BB-B10A-4D42-8675-C27360BC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28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3F755-7EF7-4A76-B8A8-CACD157F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62173-9E55-4895-9085-880C99988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0B1AE-211F-4C8E-B6D2-D6FCD5698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2CA74-D99F-437E-B236-3B8266A5C216}" type="datetimeFigureOut">
              <a:rPr lang="en-AU" smtClean="0"/>
              <a:t>30/07/2021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88532-23A5-45BF-A4CB-2BFE1741C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BDFE-924C-4A92-A6CB-D0CB3E4AB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AEE4-C243-4C13-AAFB-5D3803ED50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549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12" Type="http://schemas.openxmlformats.org/officeDocument/2006/relationships/image" Target="../media/image19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8.jpg"/><Relationship Id="rId5" Type="http://schemas.openxmlformats.org/officeDocument/2006/relationships/image" Target="../media/image14.jpeg"/><Relationship Id="rId10" Type="http://schemas.openxmlformats.org/officeDocument/2006/relationships/image" Target="../media/image18.jpg"/><Relationship Id="rId4" Type="http://schemas.openxmlformats.org/officeDocument/2006/relationships/image" Target="../media/image13.jp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" name="Picture 26" descr="A close-up of a camera&#10;&#10;Description automatically generated with medium confidence">
            <a:extLst>
              <a:ext uri="{FF2B5EF4-FFF2-40B4-BE49-F238E27FC236}">
                <a16:creationId xmlns:a16="http://schemas.microsoft.com/office/drawing/2014/main" id="{AC2681D3-11BF-49CB-B592-1B2396E87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r="30092" b="-1"/>
          <a:stretch/>
        </p:blipFill>
        <p:spPr>
          <a:xfrm>
            <a:off x="-1504" y="10"/>
            <a:ext cx="6095980" cy="6857990"/>
          </a:xfrm>
          <a:prstGeom prst="rect">
            <a:avLst/>
          </a:prstGeom>
        </p:spPr>
      </p:pic>
      <p:pic>
        <p:nvPicPr>
          <p:cNvPr id="19" name="Picture 18" descr="A picture containing person, food, indoor, meal&#10;&#10;Description automatically generated">
            <a:extLst>
              <a:ext uri="{FF2B5EF4-FFF2-40B4-BE49-F238E27FC236}">
                <a16:creationId xmlns:a16="http://schemas.microsoft.com/office/drawing/2014/main" id="{79980B01-EFC9-43B9-9917-AD1578CB83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1" r="21325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AF151829-36E4-4481-AEC2-CC96A21AA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105675"/>
              </p:ext>
            </p:extLst>
          </p:nvPr>
        </p:nvGraphicFramePr>
        <p:xfrm>
          <a:off x="633615" y="2440940"/>
          <a:ext cx="11318240" cy="277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1976883756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923367416"/>
                    </a:ext>
                  </a:extLst>
                </a:gridCol>
                <a:gridCol w="4389120">
                  <a:extLst>
                    <a:ext uri="{9D8B030D-6E8A-4147-A177-3AD203B41FA5}">
                      <a16:colId xmlns:a16="http://schemas.microsoft.com/office/drawing/2014/main" val="1147548005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14555279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YEAR 9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YEAR 10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1963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5918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Responding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</a:t>
                      </a:r>
                      <a:r>
                        <a:rPr lang="en-AU" b="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</a:t>
                      </a: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1250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2259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Responding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</a:t>
                      </a:r>
                      <a:r>
                        <a:rPr lang="en-AU" b="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</a:t>
                      </a: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375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BF582C-96F3-419A-A3FF-CF8368CAC77B}"/>
              </a:ext>
            </a:extLst>
          </p:cNvPr>
          <p:cNvSpPr txBox="1"/>
          <p:nvPr/>
        </p:nvSpPr>
        <p:spPr>
          <a:xfrm>
            <a:off x="633615" y="1675959"/>
            <a:ext cx="11318240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b="1" spc="300" dirty="0">
                <a:ln w="12700">
                  <a:noFill/>
                </a:ln>
                <a:latin typeface="Trebuchet MS" panose="020B0603020202020204" pitchFamily="34" charset="0"/>
              </a:rPr>
              <a:t>CERAMICS ASSESSMENT SCHEDULE</a:t>
            </a:r>
          </a:p>
        </p:txBody>
      </p:sp>
    </p:spTree>
    <p:extLst>
      <p:ext uri="{BB962C8B-B14F-4D97-AF65-F5344CB8AC3E}">
        <p14:creationId xmlns:p14="http://schemas.microsoft.com/office/powerpoint/2010/main" val="222745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50B10287-CF34-4AA9-A2CA-B65AF7F0A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1" r="26241"/>
          <a:stretch/>
        </p:blipFill>
        <p:spPr>
          <a:xfrm>
            <a:off x="9041218" y="0"/>
            <a:ext cx="3150782" cy="6858000"/>
          </a:xfrm>
          <a:prstGeom prst="rect">
            <a:avLst/>
          </a:prstGeom>
        </p:spPr>
      </p:pic>
      <p:pic>
        <p:nvPicPr>
          <p:cNvPr id="7" name="Picture 6" descr="A picture containing text, outdoor, wave&#10;&#10;Description automatically generated">
            <a:extLst>
              <a:ext uri="{FF2B5EF4-FFF2-40B4-BE49-F238E27FC236}">
                <a16:creationId xmlns:a16="http://schemas.microsoft.com/office/drawing/2014/main" id="{E3126344-3C51-4BCA-ACC6-5E2BE39BA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9393" r="43832" b="35626"/>
          <a:stretch/>
        </p:blipFill>
        <p:spPr>
          <a:xfrm>
            <a:off x="5126443" y="0"/>
            <a:ext cx="3914775" cy="6858000"/>
          </a:xfrm>
          <a:prstGeom prst="rect">
            <a:avLst/>
          </a:prstGeom>
        </p:spPr>
      </p:pic>
      <p:sp>
        <p:nvSpPr>
          <p:cNvPr id="498" name="Google Shape;498;p40"/>
          <p:cNvSpPr txBox="1"/>
          <p:nvPr/>
        </p:nvSpPr>
        <p:spPr>
          <a:xfrm>
            <a:off x="480029" y="4904510"/>
            <a:ext cx="5736043" cy="1043708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AU" sz="6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VISUAL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08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EC385048-1413-481B-BD41-68D7FD54B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r="5834" b="1857"/>
          <a:stretch/>
        </p:blipFill>
        <p:spPr>
          <a:xfrm>
            <a:off x="226445" y="215100"/>
            <a:ext cx="4288640" cy="321389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74161EB-EEF5-4AE8-919D-66D7B12F3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5" y="3615654"/>
            <a:ext cx="4312811" cy="302724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3B141DE-6D8B-45F9-B969-F2AC99BC6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30" y="215100"/>
            <a:ext cx="4767263" cy="3338513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772A01F-33C8-45F7-9207-B176F68130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"/>
          <a:stretch/>
        </p:blipFill>
        <p:spPr>
          <a:xfrm>
            <a:off x="4697530" y="3682174"/>
            <a:ext cx="4094132" cy="29607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5" descr="A person's hand holding a book&#10;&#10;Description automatically generated with low confidence">
            <a:extLst>
              <a:ext uri="{FF2B5EF4-FFF2-40B4-BE49-F238E27FC236}">
                <a16:creationId xmlns:a16="http://schemas.microsoft.com/office/drawing/2014/main" id="{4BFBF4C0-1D21-49E8-9A46-C327345C32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t="265" r="10110" b="-265"/>
          <a:stretch/>
        </p:blipFill>
        <p:spPr>
          <a:xfrm>
            <a:off x="8949936" y="3682174"/>
            <a:ext cx="1398148" cy="2960725"/>
          </a:xfrm>
          <a:prstGeom prst="rect">
            <a:avLst/>
          </a:prstGeom>
        </p:spPr>
      </p:pic>
      <p:pic>
        <p:nvPicPr>
          <p:cNvPr id="7" name="Picture 6" descr="A picture containing text, outdoor, wave&#10;&#10;Description automatically generated">
            <a:extLst>
              <a:ext uri="{FF2B5EF4-FFF2-40B4-BE49-F238E27FC236}">
                <a16:creationId xmlns:a16="http://schemas.microsoft.com/office/drawing/2014/main" id="{52CCDF71-8F78-4CFF-B9B6-B2AD0F48D9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/>
        </p:blipFill>
        <p:spPr>
          <a:xfrm>
            <a:off x="9572625" y="215099"/>
            <a:ext cx="2465577" cy="3338513"/>
          </a:xfrm>
          <a:prstGeom prst="rect">
            <a:avLst/>
          </a:prstGeom>
        </p:spPr>
      </p:pic>
      <p:pic>
        <p:nvPicPr>
          <p:cNvPr id="8" name="Picture 7" descr="A picture containing indoor, control panel&#10;&#10;Description automatically generated">
            <a:extLst>
              <a:ext uri="{FF2B5EF4-FFF2-40B4-BE49-F238E27FC236}">
                <a16:creationId xmlns:a16="http://schemas.microsoft.com/office/drawing/2014/main" id="{0B0CD533-F9EE-4C65-A091-E850E744E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 t="265" r="4292" b="-265"/>
          <a:stretch/>
        </p:blipFill>
        <p:spPr>
          <a:xfrm>
            <a:off x="10494628" y="3674317"/>
            <a:ext cx="1543574" cy="29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8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AF151829-36E4-4481-AEC2-CC96A21AA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398983"/>
              </p:ext>
            </p:extLst>
          </p:nvPr>
        </p:nvGraphicFramePr>
        <p:xfrm>
          <a:off x="633615" y="2440940"/>
          <a:ext cx="11318240" cy="277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1976883756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923367416"/>
                    </a:ext>
                  </a:extLst>
                </a:gridCol>
                <a:gridCol w="4389120">
                  <a:extLst>
                    <a:ext uri="{9D8B030D-6E8A-4147-A177-3AD203B41FA5}">
                      <a16:colId xmlns:a16="http://schemas.microsoft.com/office/drawing/2014/main" val="1147548005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14555279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YEAR 9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YEAR 10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1963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5918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Responding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</a:t>
                      </a:r>
                      <a:r>
                        <a:rPr lang="en-AU" b="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</a:t>
                      </a: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1250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2259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Responding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</a:t>
                      </a:r>
                      <a:r>
                        <a:rPr lang="en-AU" b="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</a:t>
                      </a: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375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BF582C-96F3-419A-A3FF-CF8368CAC77B}"/>
              </a:ext>
            </a:extLst>
          </p:cNvPr>
          <p:cNvSpPr txBox="1"/>
          <p:nvPr/>
        </p:nvSpPr>
        <p:spPr>
          <a:xfrm>
            <a:off x="633615" y="1675959"/>
            <a:ext cx="11318240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b="1" spc="300" dirty="0">
                <a:ln w="12700">
                  <a:noFill/>
                </a:ln>
                <a:latin typeface="Trebuchet MS" panose="020B0603020202020204" pitchFamily="34" charset="0"/>
              </a:rPr>
              <a:t>VISUAL DESIGN ASSESSMENT SCHEDULE</a:t>
            </a:r>
          </a:p>
        </p:txBody>
      </p:sp>
    </p:spTree>
    <p:extLst>
      <p:ext uri="{BB962C8B-B14F-4D97-AF65-F5344CB8AC3E}">
        <p14:creationId xmlns:p14="http://schemas.microsoft.com/office/powerpoint/2010/main" val="303401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mera&#10;&#10;Description automatically generated with medium confidence">
            <a:extLst>
              <a:ext uri="{FF2B5EF4-FFF2-40B4-BE49-F238E27FC236}">
                <a16:creationId xmlns:a16="http://schemas.microsoft.com/office/drawing/2014/main" id="{0526144E-F717-4C4E-931F-49C6C2BFF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8" r="35000"/>
          <a:stretch/>
        </p:blipFill>
        <p:spPr>
          <a:xfrm>
            <a:off x="8029575" y="0"/>
            <a:ext cx="4162425" cy="6858000"/>
          </a:xfrm>
          <a:prstGeom prst="rect">
            <a:avLst/>
          </a:prstGeom>
        </p:spPr>
      </p:pic>
      <p:pic>
        <p:nvPicPr>
          <p:cNvPr id="9" name="Picture 8" descr="A picture containing text, indoor, person, red&#10;&#10;Description automatically generated">
            <a:extLst>
              <a:ext uri="{FF2B5EF4-FFF2-40B4-BE49-F238E27FC236}">
                <a16:creationId xmlns:a16="http://schemas.microsoft.com/office/drawing/2014/main" id="{AD315614-835C-4009-8D91-AAB5F692D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3"/>
          <a:stretch/>
        </p:blipFill>
        <p:spPr>
          <a:xfrm>
            <a:off x="4505325" y="0"/>
            <a:ext cx="3524250" cy="6858000"/>
          </a:xfrm>
          <a:prstGeom prst="rect">
            <a:avLst/>
          </a:prstGeom>
        </p:spPr>
      </p:pic>
      <p:sp>
        <p:nvSpPr>
          <p:cNvPr id="498" name="Google Shape;498;p40"/>
          <p:cNvSpPr txBox="1"/>
          <p:nvPr/>
        </p:nvSpPr>
        <p:spPr>
          <a:xfrm>
            <a:off x="359956" y="4424218"/>
            <a:ext cx="5736043" cy="1283854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AU" sz="6000" b="1" dirty="0">
                <a:solidFill>
                  <a:schemeClr val="lt1"/>
                </a:solidFill>
                <a:latin typeface="Calibri"/>
                <a:ea typeface="Arial"/>
                <a:cs typeface="Calibri"/>
                <a:sym typeface="Calibri"/>
              </a:rPr>
              <a:t>PHOTOGRAPHY, VIDEO and DIGITAL MEDIA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25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CC15389-346E-498A-8C24-595C8AB1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4" name="Google Shape;524;p43"/>
          <p:cNvSpPr txBox="1"/>
          <p:nvPr/>
        </p:nvSpPr>
        <p:spPr>
          <a:xfrm>
            <a:off x="669471" y="224642"/>
            <a:ext cx="514350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6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Darkroom (wet) and Digital </a:t>
            </a:r>
            <a:r>
              <a:rPr lang="en-AU" sz="6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AU" sz="6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hotography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20D69-28C6-4920-B976-D64AC662A1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9" y="0"/>
            <a:ext cx="484834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holding a camera&#10;&#10;Description automatically generated with medium confidence">
            <a:extLst>
              <a:ext uri="{FF2B5EF4-FFF2-40B4-BE49-F238E27FC236}">
                <a16:creationId xmlns:a16="http://schemas.microsoft.com/office/drawing/2014/main" id="{BDCBAEC8-D323-4088-90B8-1FBEFF813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12" y="0"/>
            <a:ext cx="4461188" cy="3228392"/>
          </a:xfrm>
          <a:prstGeom prst="rect">
            <a:avLst/>
          </a:prstGeom>
        </p:spPr>
      </p:pic>
      <p:pic>
        <p:nvPicPr>
          <p:cNvPr id="8" name="Picture 7" descr="A picture containing day&#10;&#10;Description automatically generated">
            <a:extLst>
              <a:ext uri="{FF2B5EF4-FFF2-40B4-BE49-F238E27FC236}">
                <a16:creationId xmlns:a16="http://schemas.microsoft.com/office/drawing/2014/main" id="{99031B8A-A369-4F64-A7C8-A98F3BFA94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10317" r="2" b="2293"/>
          <a:stretch/>
        </p:blipFill>
        <p:spPr>
          <a:xfrm>
            <a:off x="7730812" y="3228392"/>
            <a:ext cx="4461188" cy="36296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AF151829-36E4-4481-AEC2-CC96A21AA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150978"/>
              </p:ext>
            </p:extLst>
          </p:nvPr>
        </p:nvGraphicFramePr>
        <p:xfrm>
          <a:off x="633615" y="2440940"/>
          <a:ext cx="11318240" cy="277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1976883756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923367416"/>
                    </a:ext>
                  </a:extLst>
                </a:gridCol>
                <a:gridCol w="4389120">
                  <a:extLst>
                    <a:ext uri="{9D8B030D-6E8A-4147-A177-3AD203B41FA5}">
                      <a16:colId xmlns:a16="http://schemas.microsoft.com/office/drawing/2014/main" val="1147548005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14555279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YEAR 9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YEAR 10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1963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5918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Responding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</a:t>
                      </a:r>
                      <a:r>
                        <a:rPr lang="en-AU" b="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</a:t>
                      </a: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1250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2259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Responding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Written Exam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375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BF582C-96F3-419A-A3FF-CF8368CAC77B}"/>
              </a:ext>
            </a:extLst>
          </p:cNvPr>
          <p:cNvSpPr txBox="1"/>
          <p:nvPr/>
        </p:nvSpPr>
        <p:spPr>
          <a:xfrm>
            <a:off x="633615" y="1132053"/>
            <a:ext cx="11318240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b="1" spc="300" dirty="0">
                <a:ln w="12700">
                  <a:noFill/>
                </a:ln>
                <a:latin typeface="Trebuchet MS" panose="020B0603020202020204" pitchFamily="34" charset="0"/>
              </a:rPr>
              <a:t>PHOTOGRAPHY, VIDEO and DIGITAL MEDIA</a:t>
            </a:r>
          </a:p>
          <a:p>
            <a:pPr algn="ctr"/>
            <a:endParaRPr lang="en-AU" sz="2000" b="1" spc="300" dirty="0">
              <a:ln w="12700">
                <a:noFill/>
              </a:ln>
              <a:latin typeface="Trebuchet MS" panose="020B0603020202020204" pitchFamily="34" charset="0"/>
            </a:endParaRPr>
          </a:p>
          <a:p>
            <a:pPr algn="ctr"/>
            <a:r>
              <a:rPr lang="en-AU" sz="2000" b="1" spc="300" dirty="0">
                <a:ln w="12700">
                  <a:noFill/>
                </a:ln>
                <a:latin typeface="Trebuchet MS" panose="020B0603020202020204" pitchFamily="34" charset="0"/>
              </a:rPr>
              <a:t>ASSESSMENT SCHEDULE</a:t>
            </a:r>
          </a:p>
        </p:txBody>
      </p:sp>
    </p:spTree>
    <p:extLst>
      <p:ext uri="{BB962C8B-B14F-4D97-AF65-F5344CB8AC3E}">
        <p14:creationId xmlns:p14="http://schemas.microsoft.com/office/powerpoint/2010/main" val="439052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6" name="Rectangle 15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Google Shape;533;p44"/>
          <p:cNvSpPr txBox="1">
            <a:spLocks noGrp="1"/>
          </p:cNvSpPr>
          <p:nvPr>
            <p:ph type="title"/>
          </p:nvPr>
        </p:nvSpPr>
        <p:spPr>
          <a:xfrm>
            <a:off x="326727" y="203040"/>
            <a:ext cx="6002110" cy="690466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AU" sz="4000" b="1" dirty="0">
                <a:latin typeface="Calibri"/>
                <a:ea typeface="Calibri"/>
                <a:cs typeface="Calibri"/>
                <a:sym typeface="Calibri"/>
              </a:rPr>
              <a:t>CAREERS</a:t>
            </a:r>
            <a:endParaRPr lang="en-AU" sz="4000" dirty="0"/>
          </a:p>
        </p:txBody>
      </p:sp>
      <p:sp>
        <p:nvSpPr>
          <p:cNvPr id="534" name="Google Shape;534;p44"/>
          <p:cNvSpPr txBox="1">
            <a:spLocks noGrp="1"/>
          </p:cNvSpPr>
          <p:nvPr>
            <p:ph type="body" idx="1"/>
          </p:nvPr>
        </p:nvSpPr>
        <p:spPr>
          <a:xfrm>
            <a:off x="326727" y="797762"/>
            <a:ext cx="7091109" cy="6011145"/>
          </a:xfrm>
          <a:prstGeom prst="rect">
            <a:avLst/>
          </a:prstGeom>
        </p:spPr>
        <p:txBody>
          <a:bodyPr spcFirstLastPara="1" lIns="91425" tIns="45700" rIns="91425" bIns="45700" anchorCtr="0">
            <a:normAutofit fontScale="77500" lnSpcReduction="20000"/>
          </a:bodyPr>
          <a:lstStyle/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Artist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Art teacher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Teacher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Architecture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Media and Communications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Advertising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Graphic designer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Web design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Jewellery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Tech companies – Apple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Senior creative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Digital animator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Film and television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Social media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Anything on the web and media</a:t>
            </a:r>
          </a:p>
          <a:p>
            <a:pPr marL="228600" lvl="0" indent="-228600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ct val="100000"/>
              <a:buChar char="•"/>
            </a:pPr>
            <a:r>
              <a:rPr lang="en-AU" sz="2100" b="1" dirty="0">
                <a:latin typeface="Arial Rounded"/>
                <a:ea typeface="Arial Rounded"/>
                <a:cs typeface="Arial Rounded"/>
                <a:sym typeface="Arial Rounded"/>
              </a:rPr>
              <a:t>Stage design</a:t>
            </a:r>
            <a:endParaRPr lang="en-AU" sz="700" dirty="0"/>
          </a:p>
        </p:txBody>
      </p:sp>
      <p:pic>
        <p:nvPicPr>
          <p:cNvPr id="14" name="Picture 1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D18B224-E6A6-4BCF-A9FB-E84D40040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r="15299"/>
          <a:stretch/>
        </p:blipFill>
        <p:spPr>
          <a:xfrm>
            <a:off x="7196391" y="0"/>
            <a:ext cx="4992560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09A7AB8-D11C-4BC7-A356-AB7B0057D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b="7903"/>
          <a:stretch/>
        </p:blipFill>
        <p:spPr>
          <a:xfrm>
            <a:off x="20" y="-67245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4E799-47F1-4208-BB93-32A4CF490FE8}"/>
              </a:ext>
            </a:extLst>
          </p:cNvPr>
          <p:cNvSpPr txBox="1"/>
          <p:nvPr/>
        </p:nvSpPr>
        <p:spPr>
          <a:xfrm>
            <a:off x="609600" y="581891"/>
            <a:ext cx="10704946" cy="496443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endParaRPr lang="en-US" sz="2800" b="1" i="1" dirty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  <a:sym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5400" b="1" i="1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  <a:sym typeface="Calibri"/>
              </a:rPr>
              <a:t>“It’s in Apple’s DNA that technology alone is not enough. It’s technology married with liberal arts, married with the humanities, that yields the 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5400" b="1" i="1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  <a:sym typeface="Calibri"/>
              </a:rPr>
              <a:t>results that make our hearts sing.”</a:t>
            </a:r>
            <a:endParaRPr lang="en-US" sz="5400" b="1" i="1" dirty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  <a:sym typeface="Arial"/>
            </a:endParaRPr>
          </a:p>
          <a:p>
            <a:pPr marR="0" lvl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</a:pPr>
            <a:endParaRPr lang="en-US" sz="2400" b="1" i="1" dirty="0">
              <a:solidFill>
                <a:schemeClr val="bg1"/>
              </a:solidFill>
              <a:latin typeface="Candara Light" panose="020E0502030303020204" pitchFamily="34" charset="0"/>
              <a:sym typeface="Calibri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2800"/>
            </a:pPr>
            <a:r>
              <a:rPr lang="en-US" sz="2800" b="1" i="1" dirty="0">
                <a:solidFill>
                  <a:schemeClr val="bg1"/>
                </a:solidFill>
                <a:latin typeface="Candara Light" panose="020E0502030303020204" pitchFamily="34" charset="0"/>
                <a:sym typeface="Calibri"/>
              </a:rPr>
              <a:t>Steve Jobs – founder of Apple</a:t>
            </a:r>
          </a:p>
          <a:p>
            <a:pPr marR="0" lvl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</a:pPr>
            <a:endParaRPr lang="en-US" sz="2800" b="1" i="1" dirty="0">
              <a:solidFill>
                <a:schemeClr val="bg1"/>
              </a:solidFill>
              <a:latin typeface="Candara Light" panose="020E05020303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301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person, food, indoor, meal&#10;&#10;Description automatically generated">
            <a:extLst>
              <a:ext uri="{FF2B5EF4-FFF2-40B4-BE49-F238E27FC236}">
                <a16:creationId xmlns:a16="http://schemas.microsoft.com/office/drawing/2014/main" id="{79980B01-EFC9-43B9-9917-AD1578CB8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r="4703" b="573"/>
          <a:stretch/>
        </p:blipFill>
        <p:spPr>
          <a:xfrm>
            <a:off x="5712466" y="0"/>
            <a:ext cx="6479534" cy="6858000"/>
          </a:xfrm>
          <a:prstGeom prst="rect">
            <a:avLst/>
          </a:prstGeom>
        </p:spPr>
      </p:pic>
      <p:pic>
        <p:nvPicPr>
          <p:cNvPr id="27" name="Picture 26" descr="A close-up of a camera&#10;&#10;Description automatically generated with medium confidence">
            <a:extLst>
              <a:ext uri="{FF2B5EF4-FFF2-40B4-BE49-F238E27FC236}">
                <a16:creationId xmlns:a16="http://schemas.microsoft.com/office/drawing/2014/main" id="{AC2681D3-11BF-49CB-B592-1B2396E87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t="14082" r="52412" b="15177"/>
          <a:stretch/>
        </p:blipFill>
        <p:spPr>
          <a:xfrm>
            <a:off x="8732757" y="482788"/>
            <a:ext cx="3459243" cy="4851581"/>
          </a:xfrm>
          <a:prstGeom prst="rect">
            <a:avLst/>
          </a:prstGeom>
        </p:spPr>
      </p:pic>
      <p:sp>
        <p:nvSpPr>
          <p:cNvPr id="429" name="Google Shape;429;p31"/>
          <p:cNvSpPr txBox="1"/>
          <p:nvPr/>
        </p:nvSpPr>
        <p:spPr>
          <a:xfrm>
            <a:off x="549000" y="482788"/>
            <a:ext cx="7135316" cy="83095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800" b="1" i="0" u="none" strike="noStrike" cap="none" dirty="0">
                <a:solidFill>
                  <a:schemeClr val="bg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VISUAL ARTS</a:t>
            </a:r>
            <a:endParaRPr sz="1100" b="0" i="0" u="none" strike="noStrike" cap="none" dirty="0">
              <a:solidFill>
                <a:schemeClr val="bg1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1"/>
          <p:cNvSpPr txBox="1"/>
          <p:nvPr/>
        </p:nvSpPr>
        <p:spPr>
          <a:xfrm>
            <a:off x="549000" y="4799068"/>
            <a:ext cx="7135316" cy="83095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800" b="1" i="0" u="none" strike="noStrike" cap="none" dirty="0">
                <a:solidFill>
                  <a:schemeClr val="bg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CERAMICS</a:t>
            </a:r>
            <a:endParaRPr sz="1100" b="0" i="0" u="none" strike="noStrike" cap="none" dirty="0">
              <a:solidFill>
                <a:schemeClr val="bg1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1"/>
          <p:cNvSpPr txBox="1"/>
          <p:nvPr/>
        </p:nvSpPr>
        <p:spPr>
          <a:xfrm>
            <a:off x="549000" y="3032012"/>
            <a:ext cx="7135316" cy="13233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000" b="1" i="0" u="none" strike="noStrike" cap="none" dirty="0">
                <a:solidFill>
                  <a:schemeClr val="bg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PHOTOGRAPHY, VIDEO and DIGITAL MEDIA</a:t>
            </a:r>
            <a:endParaRPr sz="1000" b="0" i="0" u="none" strike="noStrike" cap="none" dirty="0">
              <a:solidFill>
                <a:schemeClr val="bg1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1"/>
          <p:cNvSpPr txBox="1"/>
          <p:nvPr/>
        </p:nvSpPr>
        <p:spPr>
          <a:xfrm>
            <a:off x="549000" y="1757400"/>
            <a:ext cx="7135316" cy="83095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800" b="1" i="0" u="none" strike="noStrike" cap="none" dirty="0">
                <a:solidFill>
                  <a:schemeClr val="bg1"/>
                </a:solidFill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VISUAL DESIGN</a:t>
            </a:r>
            <a:endParaRPr sz="1100" b="0" i="0" u="none" strike="noStrike" cap="none" dirty="0">
              <a:solidFill>
                <a:schemeClr val="bg1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81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animBg="1"/>
      <p:bldP spid="430" grpId="0" animBg="1"/>
      <p:bldP spid="431" grpId="0" animBg="1"/>
      <p:bldP spid="4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60;p35" descr="A picture containing indoor, person&#10;&#10;Description generated with high confidence">
            <a:extLst>
              <a:ext uri="{FF2B5EF4-FFF2-40B4-BE49-F238E27FC236}">
                <a16:creationId xmlns:a16="http://schemas.microsoft.com/office/drawing/2014/main" id="{5AA09830-6945-414F-8CE9-E11A2A5F1E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312" r="4150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2"/>
          <p:cNvSpPr txBox="1"/>
          <p:nvPr/>
        </p:nvSpPr>
        <p:spPr>
          <a:xfrm>
            <a:off x="999822" y="1138322"/>
            <a:ext cx="9873575" cy="4216499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AU" sz="2000" b="1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20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SUBJECTS ARE WEIGHTED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000" b="1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AU" sz="7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0% PRACTICAL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AU" sz="7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0% THEORY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E0D9F7-BEE6-48DC-9C92-40D7BA9F1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656" b="-4"/>
          <a:stretch/>
        </p:blipFill>
        <p:spPr>
          <a:xfrm>
            <a:off x="4657342" y="2400474"/>
            <a:ext cx="2814876" cy="2057044"/>
          </a:xfrm>
          <a:prstGeom prst="rect">
            <a:avLst/>
          </a:prstGeom>
        </p:spPr>
      </p:pic>
      <p:pic>
        <p:nvPicPr>
          <p:cNvPr id="10" name="Picture 9" descr="A picture containing colorful&#10;&#10;Description automatically generated">
            <a:extLst>
              <a:ext uri="{FF2B5EF4-FFF2-40B4-BE49-F238E27FC236}">
                <a16:creationId xmlns:a16="http://schemas.microsoft.com/office/drawing/2014/main" id="{2BE56A99-E49A-452F-8DA2-E7FFAE5A0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7"/>
          <a:stretch/>
        </p:blipFill>
        <p:spPr>
          <a:xfrm>
            <a:off x="7443470" y="10"/>
            <a:ext cx="4741098" cy="3428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C2206C-8E8E-4629-BE57-6E95CF7C31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r="25849" b="6309"/>
          <a:stretch/>
        </p:blipFill>
        <p:spPr>
          <a:xfrm>
            <a:off x="4653626" y="4457518"/>
            <a:ext cx="2786795" cy="2400482"/>
          </a:xfrm>
          <a:prstGeom prst="rect">
            <a:avLst/>
          </a:prstGeom>
        </p:spPr>
      </p:pic>
      <p:pic>
        <p:nvPicPr>
          <p:cNvPr id="12" name="Picture 11" descr="A picture containing text, footwear&#10;&#10;Description automatically generated">
            <a:extLst>
              <a:ext uri="{FF2B5EF4-FFF2-40B4-BE49-F238E27FC236}">
                <a16:creationId xmlns:a16="http://schemas.microsoft.com/office/drawing/2014/main" id="{11D56087-9778-49C1-940D-AD623B36E1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r="3427" b="2"/>
          <a:stretch/>
        </p:blipFill>
        <p:spPr>
          <a:xfrm>
            <a:off x="7439753" y="3429000"/>
            <a:ext cx="4744814" cy="3428999"/>
          </a:xfrm>
          <a:prstGeom prst="rect">
            <a:avLst/>
          </a:prstGeom>
        </p:spPr>
      </p:pic>
      <p:sp>
        <p:nvSpPr>
          <p:cNvPr id="20" name="Google Shape;498;p40">
            <a:extLst>
              <a:ext uri="{FF2B5EF4-FFF2-40B4-BE49-F238E27FC236}">
                <a16:creationId xmlns:a16="http://schemas.microsoft.com/office/drawing/2014/main" id="{8FBA39A5-46C7-4C7C-881E-CE808A984FDB}"/>
              </a:ext>
            </a:extLst>
          </p:cNvPr>
          <p:cNvSpPr txBox="1"/>
          <p:nvPr/>
        </p:nvSpPr>
        <p:spPr>
          <a:xfrm>
            <a:off x="461556" y="5010016"/>
            <a:ext cx="5736043" cy="1043708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AU" sz="6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VISUAL ARTS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186159-8951-43B9-AFBD-5B5F850DFE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3" t="484" r="30520" b="293"/>
          <a:stretch/>
        </p:blipFill>
        <p:spPr>
          <a:xfrm rot="5400000">
            <a:off x="4623425" y="30201"/>
            <a:ext cx="2875280" cy="28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food, indoor, meal&#10;&#10;Description automatically generated">
            <a:extLst>
              <a:ext uri="{FF2B5EF4-FFF2-40B4-BE49-F238E27FC236}">
                <a16:creationId xmlns:a16="http://schemas.microsoft.com/office/drawing/2014/main" id="{A9BF25FD-E91A-4D79-9FE0-8D3DD603B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4E799-47F1-4208-BB93-32A4CF490FE8}"/>
              </a:ext>
            </a:extLst>
          </p:cNvPr>
          <p:cNvSpPr txBox="1"/>
          <p:nvPr/>
        </p:nvSpPr>
        <p:spPr>
          <a:xfrm>
            <a:off x="609600" y="581891"/>
            <a:ext cx="10704946" cy="58138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4400" b="1" i="1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  <a:sym typeface="Calibri"/>
              </a:rPr>
              <a:t>SOME OF THE DIFFERENT MEDIA YOU WILL WORK IN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endParaRPr lang="en-US" sz="2800" b="1" i="1" dirty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  <a:sym typeface="Calibri"/>
            </a:endParaRPr>
          </a:p>
          <a:p>
            <a:pPr marL="457200" marR="0" lvl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latin typeface="Arial Black" panose="020B0A04020102020204" pitchFamily="34" charset="0"/>
                <a:cs typeface="CordiaUPC" panose="020B0304020202020204" pitchFamily="34" charset="-34"/>
                <a:sym typeface="Calibri"/>
              </a:rPr>
              <a:t>Illustration</a:t>
            </a:r>
          </a:p>
          <a:p>
            <a:pPr marL="457200" marR="0" lvl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endParaRPr lang="en-US" sz="2800" b="1" i="1" dirty="0">
              <a:solidFill>
                <a:schemeClr val="bg1"/>
              </a:solidFill>
              <a:latin typeface="Arial Black" panose="020B0A04020102020204" pitchFamily="34" charset="0"/>
              <a:cs typeface="CordiaUPC" panose="020B0304020202020204" pitchFamily="34" charset="-34"/>
              <a:sym typeface="Calibri"/>
            </a:endParaRPr>
          </a:p>
          <a:p>
            <a:pPr marL="457200" marR="0" lvl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latin typeface="Arial Black" panose="020B0A04020102020204" pitchFamily="34" charset="0"/>
                <a:cs typeface="CordiaUPC" panose="020B0304020202020204" pitchFamily="34" charset="-34"/>
                <a:sym typeface="Calibri"/>
              </a:rPr>
              <a:t>Painting</a:t>
            </a:r>
          </a:p>
          <a:p>
            <a:pPr marL="457200" marR="0" lvl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endParaRPr lang="en-US" sz="2800" b="1" i="1" dirty="0">
              <a:solidFill>
                <a:schemeClr val="bg1"/>
              </a:solidFill>
              <a:latin typeface="Arial Black" panose="020B0A04020102020204" pitchFamily="34" charset="0"/>
              <a:cs typeface="CordiaUPC" panose="020B0304020202020204" pitchFamily="34" charset="-34"/>
              <a:sym typeface="Calibri"/>
            </a:endParaRPr>
          </a:p>
          <a:p>
            <a:pPr marL="457200" marR="0" lvl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latin typeface="Arial Black" panose="020B0A04020102020204" pitchFamily="34" charset="0"/>
                <a:cs typeface="CordiaUPC" panose="020B0304020202020204" pitchFamily="34" charset="-34"/>
                <a:sym typeface="Calibri"/>
              </a:rPr>
              <a:t>Photo-media</a:t>
            </a:r>
          </a:p>
          <a:p>
            <a:pPr marL="457200" marR="0" lvl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endParaRPr lang="en-US" sz="2800" b="1" i="1" dirty="0">
              <a:solidFill>
                <a:schemeClr val="bg1"/>
              </a:solidFill>
              <a:latin typeface="Arial Black" panose="020B0A04020102020204" pitchFamily="34" charset="0"/>
              <a:cs typeface="CordiaUPC" panose="020B0304020202020204" pitchFamily="34" charset="-34"/>
              <a:sym typeface="Calibri"/>
            </a:endParaRPr>
          </a:p>
          <a:p>
            <a:pPr marL="457200" marR="0" lvl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latin typeface="Arial Black" panose="020B0A04020102020204" pitchFamily="34" charset="0"/>
                <a:cs typeface="CordiaUPC" panose="020B0304020202020204" pitchFamily="34" charset="-34"/>
                <a:sym typeface="Calibri"/>
              </a:rPr>
              <a:t>Sculpture</a:t>
            </a:r>
          </a:p>
          <a:p>
            <a:pPr marL="457200" marR="0" lvl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endParaRPr lang="en-US" sz="2800" b="1" i="1" dirty="0">
              <a:solidFill>
                <a:schemeClr val="bg1"/>
              </a:solidFill>
              <a:latin typeface="Arial Black" panose="020B0A04020102020204" pitchFamily="34" charset="0"/>
              <a:cs typeface="CordiaUPC" panose="020B0304020202020204" pitchFamily="34" charset="-34"/>
              <a:sym typeface="Calibri"/>
            </a:endParaRPr>
          </a:p>
          <a:p>
            <a:pPr marL="457200" marR="0" lvl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  <a:latin typeface="Arial Black" panose="020B0A04020102020204" pitchFamily="34" charset="0"/>
                <a:cs typeface="CordiaUPC" panose="020B0304020202020204" pitchFamily="34" charset="-34"/>
                <a:sym typeface="Calibri"/>
              </a:rPr>
              <a:t>Printmaking</a:t>
            </a:r>
            <a:endParaRPr lang="en-US" sz="2800" b="1" dirty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  <a:sym typeface="Calibri"/>
            </a:endParaRPr>
          </a:p>
          <a:p>
            <a:pPr marR="0" lvl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</a:pPr>
            <a:endParaRPr lang="en-US" sz="2800" b="1" i="1" dirty="0">
              <a:solidFill>
                <a:schemeClr val="bg1"/>
              </a:solidFill>
              <a:latin typeface="Candara Light" panose="020E05020303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73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indoor, shelf, cluttered&#10;&#10;Description automatically generated">
            <a:extLst>
              <a:ext uri="{FF2B5EF4-FFF2-40B4-BE49-F238E27FC236}">
                <a16:creationId xmlns:a16="http://schemas.microsoft.com/office/drawing/2014/main" id="{B247B5F3-A8E3-4892-90DD-3D3A260C4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5" t="-1" r="25087" b="1001"/>
          <a:stretch/>
        </p:blipFill>
        <p:spPr>
          <a:xfrm>
            <a:off x="2631733" y="3597639"/>
            <a:ext cx="1596318" cy="3091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D66B28-4BD0-46F4-A5C5-F47E58FBC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8984609" y="2591204"/>
            <a:ext cx="1622795" cy="912823"/>
          </a:xfrm>
          <a:prstGeom prst="rect">
            <a:avLst/>
          </a:prstGeom>
        </p:spPr>
      </p:pic>
      <p:pic>
        <p:nvPicPr>
          <p:cNvPr id="12" name="Picture 11" descr="A picture containing text, indoor, dining table&#10;&#10;Description automatically generated">
            <a:extLst>
              <a:ext uri="{FF2B5EF4-FFF2-40B4-BE49-F238E27FC236}">
                <a16:creationId xmlns:a16="http://schemas.microsoft.com/office/drawing/2014/main" id="{FFFED368-9D0D-4367-B30C-76EFAF2D8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9486" r="30231"/>
          <a:stretch/>
        </p:blipFill>
        <p:spPr>
          <a:xfrm>
            <a:off x="4343086" y="154513"/>
            <a:ext cx="3107139" cy="2320239"/>
          </a:xfrm>
          <a:prstGeom prst="rect">
            <a:avLst/>
          </a:prstGeom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B339AF5F-F532-46F0-8AEA-35AD35FD4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9" y="3597639"/>
            <a:ext cx="2319508" cy="3092677"/>
          </a:xfrm>
          <a:prstGeom prst="rect">
            <a:avLst/>
          </a:prstGeom>
        </p:spPr>
      </p:pic>
      <p:pic>
        <p:nvPicPr>
          <p:cNvPr id="18" name="Picture 1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14F828F-629B-4FF6-AA6E-2ACA215F79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6086" r="866" b="9365"/>
          <a:stretch/>
        </p:blipFill>
        <p:spPr>
          <a:xfrm>
            <a:off x="7549156" y="2589457"/>
            <a:ext cx="1335358" cy="91294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14B5923-43D3-4553-9EF0-A3F8F373F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6339" r="10519" b="6860"/>
          <a:stretch/>
        </p:blipFill>
        <p:spPr>
          <a:xfrm>
            <a:off x="4343086" y="4548463"/>
            <a:ext cx="3107139" cy="21402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29463E-F050-4F55-A62B-DEA89CD4C6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6" r="1" b="1"/>
          <a:stretch/>
        </p:blipFill>
        <p:spPr>
          <a:xfrm>
            <a:off x="7552196" y="3597639"/>
            <a:ext cx="4490660" cy="3091078"/>
          </a:xfrm>
          <a:prstGeom prst="rect">
            <a:avLst/>
          </a:prstGeom>
        </p:spPr>
      </p:pic>
      <p:pic>
        <p:nvPicPr>
          <p:cNvPr id="6" name="Picture 5" descr="A picture containing colorful&#10;&#10;Description automatically generated">
            <a:extLst>
              <a:ext uri="{FF2B5EF4-FFF2-40B4-BE49-F238E27FC236}">
                <a16:creationId xmlns:a16="http://schemas.microsoft.com/office/drawing/2014/main" id="{1ED54A21-403A-40A3-AD31-0F766568BE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9" y="154512"/>
            <a:ext cx="4030862" cy="3290793"/>
          </a:xfrm>
          <a:prstGeom prst="rect">
            <a:avLst/>
          </a:prstGeom>
        </p:spPr>
      </p:pic>
      <p:pic>
        <p:nvPicPr>
          <p:cNvPr id="22" name="Picture 21" descr="A picture containing person, beverage&#10;&#10;Description automatically generated">
            <a:extLst>
              <a:ext uri="{FF2B5EF4-FFF2-40B4-BE49-F238E27FC236}">
                <a16:creationId xmlns:a16="http://schemas.microsoft.com/office/drawing/2014/main" id="{8F5A4534-0758-4FFC-9B85-07F6C61423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99" y="2592661"/>
            <a:ext cx="1335357" cy="911367"/>
          </a:xfrm>
          <a:prstGeom prst="rect">
            <a:avLst/>
          </a:prstGeom>
        </p:spPr>
      </p:pic>
      <p:pic>
        <p:nvPicPr>
          <p:cNvPr id="24" name="Picture 23" descr="A picture containing text, footwear&#10;&#10;Description automatically generated">
            <a:extLst>
              <a:ext uri="{FF2B5EF4-FFF2-40B4-BE49-F238E27FC236}">
                <a16:creationId xmlns:a16="http://schemas.microsoft.com/office/drawing/2014/main" id="{2745ED10-5ADC-4D8B-8C7D-4BE591F82F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11208" r="3299" b="7274"/>
          <a:stretch/>
        </p:blipFill>
        <p:spPr>
          <a:xfrm>
            <a:off x="7552196" y="154512"/>
            <a:ext cx="4464811" cy="2320240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3CEB8FD4-B354-4797-9610-90604394C5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28242" r="-371" b="11410"/>
          <a:stretch/>
        </p:blipFill>
        <p:spPr>
          <a:xfrm>
            <a:off x="4339681" y="2589457"/>
            <a:ext cx="3107139" cy="18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AF151829-36E4-4481-AEC2-CC96A21AA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74070"/>
              </p:ext>
            </p:extLst>
          </p:nvPr>
        </p:nvGraphicFramePr>
        <p:xfrm>
          <a:off x="633615" y="2440940"/>
          <a:ext cx="11318240" cy="277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1976883756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923367416"/>
                    </a:ext>
                  </a:extLst>
                </a:gridCol>
                <a:gridCol w="4389120">
                  <a:extLst>
                    <a:ext uri="{9D8B030D-6E8A-4147-A177-3AD203B41FA5}">
                      <a16:colId xmlns:a16="http://schemas.microsoft.com/office/drawing/2014/main" val="1147548005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14555279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YEAR 9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YEAR 10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1963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5918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Responding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</a:t>
                      </a:r>
                      <a:r>
                        <a:rPr lang="en-AU" b="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R</a:t>
                      </a: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1250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Making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30 %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2259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Theory Responding to Artworks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   Written Exam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AU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20 %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375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BF582C-96F3-419A-A3FF-CF8368CAC77B}"/>
              </a:ext>
            </a:extLst>
          </p:cNvPr>
          <p:cNvSpPr txBox="1"/>
          <p:nvPr/>
        </p:nvSpPr>
        <p:spPr>
          <a:xfrm>
            <a:off x="633615" y="1675959"/>
            <a:ext cx="11318240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b="1" spc="300" dirty="0">
                <a:ln w="12700">
                  <a:noFill/>
                </a:ln>
                <a:latin typeface="Trebuchet MS" panose="020B0603020202020204" pitchFamily="34" charset="0"/>
              </a:rPr>
              <a:t>VISUAL ARTS ASSESSMENT SCHEDULE</a:t>
            </a:r>
          </a:p>
        </p:txBody>
      </p:sp>
    </p:spTree>
    <p:extLst>
      <p:ext uri="{BB962C8B-B14F-4D97-AF65-F5344CB8AC3E}">
        <p14:creationId xmlns:p14="http://schemas.microsoft.com/office/powerpoint/2010/main" val="450793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0" descr="A picture containing indoor, person, table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t="16197" b="33803"/>
          <a:stretch/>
        </p:blipFill>
        <p:spPr>
          <a:xfrm rot="5400000">
            <a:off x="7477125" y="2143125"/>
            <a:ext cx="6858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cup, indoor, plate, coffee&#10;&#10;Description automatically generated">
            <a:extLst>
              <a:ext uri="{FF2B5EF4-FFF2-40B4-BE49-F238E27FC236}">
                <a16:creationId xmlns:a16="http://schemas.microsoft.com/office/drawing/2014/main" id="{BBC115D6-2DDD-4CC9-A412-C905AC50D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1" r="21654"/>
          <a:stretch/>
        </p:blipFill>
        <p:spPr>
          <a:xfrm>
            <a:off x="5259070" y="0"/>
            <a:ext cx="4361180" cy="6858000"/>
          </a:xfrm>
          <a:prstGeom prst="rect">
            <a:avLst/>
          </a:prstGeom>
        </p:spPr>
      </p:pic>
      <p:sp>
        <p:nvSpPr>
          <p:cNvPr id="498" name="Google Shape;498;p40"/>
          <p:cNvSpPr txBox="1"/>
          <p:nvPr/>
        </p:nvSpPr>
        <p:spPr>
          <a:xfrm>
            <a:off x="443083" y="4830621"/>
            <a:ext cx="5988197" cy="119149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AU" sz="6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CERAMICS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1FCC3C8-B7D2-4858-AACA-8691DC513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r="26766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0F0CB19B-E2B8-45D7-A0A5-6B51971EE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r="22685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837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1.0&quot;&gt;&lt;object type=&quot;1&quot; unique_id=&quot;10001&quot;&gt;&lt;object type=&quot;2&quot; unique_id=&quot;11487&quot;&gt;&lt;object type=&quot;3&quot; unique_id=&quot;11488&quot;&gt;&lt;property id=&quot;20148&quot; value=&quot;5&quot;/&gt;&lt;property id=&quot;20300&quot; value=&quot;Slide 1&quot;/&gt;&lt;property id=&quot;20307&quot; value=&quot;303&quot;/&gt;&lt;/object&gt;&lt;object type=&quot;3&quot; unique_id=&quot;11489&quot;&gt;&lt;property id=&quot;20148&quot; value=&quot;5&quot;/&gt;&lt;property id=&quot;20300&quot; value=&quot;Slide 3&quot;/&gt;&lt;property id=&quot;20307&quot; value=&quot;304&quot;/&gt;&lt;/object&gt;&lt;object type=&quot;3&quot; unique_id=&quot;11498&quot;&gt;&lt;property id=&quot;20148&quot; value=&quot;5&quot;/&gt;&lt;property id=&quot;20300&quot; value=&quot;Slide 8&quot;/&gt;&lt;property id=&quot;20307&quot; value=&quot;313&quot;/&gt;&lt;/object&gt;&lt;object type=&quot;3&quot; unique_id=&quot;11501&quot;&gt;&lt;property id=&quot;20148&quot; value=&quot;5&quot;/&gt;&lt;property id=&quot;20300&quot; value=&quot;Slide 15&quot;/&gt;&lt;property id=&quot;20307&quot; value=&quot;318&quot;/&gt;&lt;/object&gt;&lt;object type=&quot;3&quot; unique_id=&quot;11502&quot;&gt;&lt;property id=&quot;20148&quot; value=&quot;5&quot;/&gt;&lt;property id=&quot;20300&quot; value=&quot;Slide 17 - &amp;quot;CAREERS&amp;quot;&quot;/&gt;&lt;property id=&quot;20307&quot; value=&quot;320&quot;/&gt;&lt;/object&gt;&lt;object type=&quot;3&quot; unique_id=&quot;12398&quot;&gt;&lt;property id=&quot;20148&quot; value=&quot;5&quot;/&gt;&lt;property id=&quot;20300&quot; value=&quot;Slide 2&quot;/&gt;&lt;property id=&quot;20307&quot; value=&quot;331&quot;/&gt;&lt;/object&gt;&lt;object type=&quot;3&quot; unique_id=&quot;12399&quot;&gt;&lt;property id=&quot;20148&quot; value=&quot;5&quot;/&gt;&lt;property id=&quot;20300&quot; value=&quot;Slide 4&quot;/&gt;&lt;property id=&quot;20307&quot; value=&quot;330&quot;/&gt;&lt;/object&gt;&lt;object type=&quot;3&quot; unique_id=&quot;12400&quot;&gt;&lt;property id=&quot;20148&quot; value=&quot;5&quot;/&gt;&lt;property id=&quot;20300&quot; value=&quot;Slide 7&quot;/&gt;&lt;property id=&quot;20307&quot; value=&quot;333&quot;/&gt;&lt;/object&gt;&lt;object type=&quot;3&quot; unique_id=&quot;12401&quot;&gt;&lt;property id=&quot;20148&quot; value=&quot;5&quot;/&gt;&lt;property id=&quot;20300&quot; value=&quot;Slide 6&quot;/&gt;&lt;property id=&quot;20307&quot; value=&quot;332&quot;/&gt;&lt;/object&gt;&lt;object type=&quot;3&quot; unique_id=&quot;12465&quot;&gt;&lt;property id=&quot;20148&quot; value=&quot;5&quot;/&gt;&lt;property id=&quot;20300&quot; value=&quot;Slide 10&quot;/&gt;&lt;property id=&quot;20307&quot; value=&quot;334&quot;/&gt;&lt;/object&gt;&lt;object type=&quot;3&quot; unique_id=&quot;12548&quot;&gt;&lt;property id=&quot;20148&quot; value=&quot;5&quot;/&gt;&lt;property id=&quot;20300&quot; value=&quot;Slide 13&quot;/&gt;&lt;property id=&quot;20307&quot; value=&quot;335&quot;/&gt;&lt;/object&gt;&lt;object type=&quot;3&quot; unique_id=&quot;12549&quot;&gt;&lt;property id=&quot;20148&quot; value=&quot;5&quot;/&gt;&lt;property id=&quot;20300&quot; value=&quot;Slide 16&quot;/&gt;&lt;property id=&quot;20307&quot; value=&quot;336&quot;/&gt;&lt;/object&gt;&lt;object type=&quot;3&quot; unique_id=&quot;12781&quot;&gt;&lt;property id=&quot;20148&quot; value=&quot;5&quot;/&gt;&lt;property id=&quot;20300&quot; value=&quot;Slide 9&quot;/&gt;&lt;property id=&quot;20307&quot; value=&quot;337&quot;/&gt;&lt;/object&gt;&lt;object type=&quot;3&quot; unique_id=&quot;12782&quot;&gt;&lt;property id=&quot;20148&quot; value=&quot;5&quot;/&gt;&lt;property id=&quot;20300&quot; value=&quot;Slide 11&quot;/&gt;&lt;property id=&quot;20307&quot; value=&quot;338&quot;/&gt;&lt;/object&gt;&lt;object type=&quot;3&quot; unique_id=&quot;12784&quot;&gt;&lt;property id=&quot;20148&quot; value=&quot;5&quot;/&gt;&lt;property id=&quot;20300&quot; value=&quot;Slide 14&quot;/&gt;&lt;property id=&quot;20307&quot; value=&quot;340&quot;/&gt;&lt;/object&gt;&lt;object type=&quot;3&quot; unique_id=&quot;12846&quot;&gt;&lt;property id=&quot;20148&quot; value=&quot;5&quot;/&gt;&lt;property id=&quot;20300&quot; value=&quot;Slide 18&quot;/&gt;&lt;property id=&quot;20307&quot; value=&quot;341&quot;/&gt;&lt;/object&gt;&lt;object type=&quot;3&quot; unique_id=&quot;12943&quot;&gt;&lt;property id=&quot;20148&quot; value=&quot;5&quot;/&gt;&lt;property id=&quot;20300&quot; value=&quot;Slide 12&quot;/&gt;&lt;property id=&quot;20307&quot; value=&quot;342&quot;/&gt;&lt;/object&gt;&lt;object type=&quot;3&quot; unique_id=&quot;13021&quot;&gt;&lt;property id=&quot;20148&quot; value=&quot;5&quot;/&gt;&lt;property id=&quot;20300&quot; value=&quot;Slide 5&quot;/&gt;&lt;property id=&quot;20307&quot; value=&quot;344&quot;/&gt;&lt;/object&gt;&lt;/object&gt;&lt;object type=&quot;8&quot; unique_id=&quot;1152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360</Words>
  <Application>Microsoft Office PowerPoint</Application>
  <PresentationFormat>Widescreen</PresentationFormat>
  <Paragraphs>126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Arial Rounded</vt:lpstr>
      <vt:lpstr>Calibri</vt:lpstr>
      <vt:lpstr>Calibri Light</vt:lpstr>
      <vt:lpstr>Candara Light</vt:lpstr>
      <vt:lpstr>CordiaUPC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Colliss</dc:creator>
  <cp:lastModifiedBy>Neil Middleton (Neil Middleton)</cp:lastModifiedBy>
  <cp:revision>22</cp:revision>
  <dcterms:created xsi:type="dcterms:W3CDTF">2021-07-28T05:24:11Z</dcterms:created>
  <dcterms:modified xsi:type="dcterms:W3CDTF">2021-07-30T00:15:42Z</dcterms:modified>
</cp:coreProperties>
</file>