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0" roundtripDataSignature="AMtx7mjYdGxoLidfqqxOLPemrmm6VpBB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7" name="Google Shape;157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0" name="Google Shape;170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6" name="Google Shape;176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2" name="Google Shape;182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88" name="Google Shape;188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25" name="Google Shape;22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32" name="Google Shape;232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252" name="Google Shape;252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0" name="Google Shape;150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19.jpg"/><Relationship Id="rId6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11" Type="http://schemas.openxmlformats.org/officeDocument/2006/relationships/image" Target="../media/image23.jpg"/><Relationship Id="rId10" Type="http://schemas.openxmlformats.org/officeDocument/2006/relationships/image" Target="../media/image31.jpg"/><Relationship Id="rId12" Type="http://schemas.openxmlformats.org/officeDocument/2006/relationships/image" Target="../media/image34.jpg"/><Relationship Id="rId9" Type="http://schemas.openxmlformats.org/officeDocument/2006/relationships/image" Target="../media/image33.png"/><Relationship Id="rId5" Type="http://schemas.openxmlformats.org/officeDocument/2006/relationships/image" Target="../media/image26.jpg"/><Relationship Id="rId6" Type="http://schemas.openxmlformats.org/officeDocument/2006/relationships/image" Target="../media/image28.jpg"/><Relationship Id="rId7" Type="http://schemas.openxmlformats.org/officeDocument/2006/relationships/image" Target="../media/image27.jpg"/><Relationship Id="rId8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menai-h.school@det.nsw.edu.au" TargetMode="External"/><Relationship Id="rId4" Type="http://schemas.openxmlformats.org/officeDocument/2006/relationships/hyperlink" Target="mailto:neil.middleton@det.nsw.edu.au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1840" l="20896" r="53225" t="22491"/>
          <a:stretch/>
        </p:blipFill>
        <p:spPr>
          <a:xfrm>
            <a:off x="2895600" y="0"/>
            <a:ext cx="32003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 b="13441" l="32194" r="47419" t="19023"/>
          <a:stretch/>
        </p:blipFill>
        <p:spPr>
          <a:xfrm>
            <a:off x="8686800" y="-1"/>
            <a:ext cx="3505199" cy="68776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lying on the ground with a surfboard&#10;&#10;Description automatically generated with low confidence" id="90" name="Google Shape;90;p1"/>
          <p:cNvPicPr preferRelativeResize="0"/>
          <p:nvPr/>
        </p:nvPicPr>
        <p:blipFill rotWithShape="1">
          <a:blip r:embed="rId5">
            <a:alphaModFix/>
          </a:blip>
          <a:srcRect b="15719" l="10985" r="19761" t="20727"/>
          <a:stretch/>
        </p:blipFill>
        <p:spPr>
          <a:xfrm rot="5400000">
            <a:off x="4135119" y="1960880"/>
            <a:ext cx="6857999" cy="29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 b="21006" l="14009" r="39073" t="5608"/>
          <a:stretch/>
        </p:blipFill>
        <p:spPr>
          <a:xfrm>
            <a:off x="0" y="0"/>
            <a:ext cx="28955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>
            <p:ph type="ctrTitle"/>
          </p:nvPr>
        </p:nvSpPr>
        <p:spPr>
          <a:xfrm>
            <a:off x="0" y="4038599"/>
            <a:ext cx="11144250" cy="973325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11111"/>
              <a:buFont typeface="Arial"/>
              <a:buNone/>
            </a:pPr>
            <a:r>
              <a:rPr b="1" lang="en-AU" sz="6600">
                <a:solidFill>
                  <a:srgbClr val="FFFFFF"/>
                </a:solidFill>
              </a:rPr>
              <a:t> CREATIVE AND PERFORMING ARTS</a:t>
            </a:r>
            <a:endParaRPr b="1" sz="6600">
              <a:solidFill>
                <a:srgbClr val="FFFFFF"/>
              </a:solidFill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441649" y="5926325"/>
            <a:ext cx="9144000" cy="10983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n-AU">
                <a:solidFill>
                  <a:srgbClr val="FFFFFF"/>
                </a:solidFill>
              </a:rPr>
              <a:t>Menai High School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1" y="5011924"/>
            <a:ext cx="11144250" cy="707886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Year 11 and 12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"/>
          <p:cNvSpPr txBox="1"/>
          <p:nvPr/>
        </p:nvSpPr>
        <p:spPr>
          <a:xfrm>
            <a:off x="1941151" y="400050"/>
            <a:ext cx="6400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A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VISUAL ARTS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0"/>
          <p:cNvPicPr preferRelativeResize="0"/>
          <p:nvPr/>
        </p:nvPicPr>
        <p:blipFill rotWithShape="1">
          <a:blip r:embed="rId3">
            <a:alphaModFix/>
          </a:blip>
          <a:srcRect b="0" l="0" r="0" t="5218"/>
          <a:stretch/>
        </p:blipFill>
        <p:spPr>
          <a:xfrm>
            <a:off x="1941151" y="923270"/>
            <a:ext cx="7257116" cy="53741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0"/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HSC Results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Menai is </a:t>
            </a:r>
            <a:r>
              <a:rPr b="1" lang="en-AU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rest of the state is </a:t>
            </a:r>
            <a:r>
              <a:rPr b="1" lang="en-AU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/>
          <p:nvPr/>
        </p:nvSpPr>
        <p:spPr>
          <a:xfrm>
            <a:off x="4667996" y="2576291"/>
            <a:ext cx="617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1"/>
          <p:cNvSpPr txBox="1"/>
          <p:nvPr/>
        </p:nvSpPr>
        <p:spPr>
          <a:xfrm>
            <a:off x="577700" y="5777100"/>
            <a:ext cx="9168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AU" sz="27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it’s not a “hobby” - it’s and INDUSTRY</a:t>
            </a:r>
            <a:endParaRPr b="1" i="0" sz="27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2021" y="209652"/>
            <a:ext cx="11057946" cy="6252108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2"/>
          <p:cNvSpPr txBox="1"/>
          <p:nvPr/>
        </p:nvSpPr>
        <p:spPr>
          <a:xfrm>
            <a:off x="596350" y="5646675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Alexander Mackenzie - Contemporary Australian </a:t>
            </a:r>
            <a:r>
              <a:rPr b="1" i="0" lang="en-AU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Artist</a:t>
            </a:r>
            <a:endParaRPr b="1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240" y="305219"/>
            <a:ext cx="9540240" cy="6407838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3"/>
          <p:cNvSpPr txBox="1"/>
          <p:nvPr/>
        </p:nvSpPr>
        <p:spPr>
          <a:xfrm>
            <a:off x="650250" y="5963500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 Kathryn Barton - Contemporary Australian </a:t>
            </a:r>
            <a:r>
              <a:rPr b="1" i="0" lang="en-AU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Artist</a:t>
            </a:r>
            <a:endParaRPr b="1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3025" y="776287"/>
            <a:ext cx="9505950" cy="530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4"/>
          <p:cNvSpPr txBox="1"/>
          <p:nvPr/>
        </p:nvSpPr>
        <p:spPr>
          <a:xfrm>
            <a:off x="1584050" y="5558500"/>
            <a:ext cx="5124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Mikyung Sung - Professional Musician</a:t>
            </a:r>
            <a:endParaRPr b="1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300" y="804875"/>
            <a:ext cx="9334500" cy="5248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5"/>
          <p:cNvSpPr txBox="1"/>
          <p:nvPr/>
        </p:nvSpPr>
        <p:spPr>
          <a:xfrm>
            <a:off x="2888575" y="5106225"/>
            <a:ext cx="8646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Dane Laboyrie - Professional Musician</a:t>
            </a:r>
            <a:endParaRPr b="1" i="0" sz="21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84474" y="176166"/>
            <a:ext cx="5510452" cy="65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6925" y="748750"/>
            <a:ext cx="5550175" cy="547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6"/>
          <p:cNvSpPr txBox="1"/>
          <p:nvPr/>
        </p:nvSpPr>
        <p:spPr>
          <a:xfrm>
            <a:off x="636925" y="6145000"/>
            <a:ext cx="1051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Dean Elliot - Professional Dancer - Sydney Dance Company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0875" y="748750"/>
            <a:ext cx="5550175" cy="3693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775" y="618275"/>
            <a:ext cx="4487925" cy="44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8925" y="618275"/>
            <a:ext cx="5479800" cy="54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7"/>
          <p:cNvSpPr txBox="1"/>
          <p:nvPr/>
        </p:nvSpPr>
        <p:spPr>
          <a:xfrm>
            <a:off x="636925" y="6145000"/>
            <a:ext cx="10510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AU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Francis Rings - Dancer / Choreographer - Bangara Dance Company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500" y="76200"/>
            <a:ext cx="10083016" cy="67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52400"/>
            <a:ext cx="9795424" cy="65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 txBox="1"/>
          <p:nvPr/>
        </p:nvSpPr>
        <p:spPr>
          <a:xfrm>
            <a:off x="388884" y="987972"/>
            <a:ext cx="4172606" cy="4981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about an ATAR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ATAR is a number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vocational training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higher the marks in each subject, the higher the ATAR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person&#10;&#10;Description automatically generated" id="100" name="Google Shape;100;p2"/>
          <p:cNvPicPr preferRelativeResize="0"/>
          <p:nvPr/>
        </p:nvPicPr>
        <p:blipFill rotWithShape="1">
          <a:blip r:embed="rId3">
            <a:alphaModFix/>
          </a:blip>
          <a:srcRect b="10264" l="0" r="1" t="1811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/>
          <p:nvPr/>
        </p:nvSpPr>
        <p:spPr>
          <a:xfrm>
            <a:off x="3903921" y="1542062"/>
            <a:ext cx="617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Difficulty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0"/>
          <p:cNvSpPr txBox="1"/>
          <p:nvPr/>
        </p:nvSpPr>
        <p:spPr>
          <a:xfrm>
            <a:off x="4239371" y="4065483"/>
            <a:ext cx="617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oup of people in a room&#10;&#10;Description automatically generated with medium confidence" id="227" name="Google Shape;227;p21"/>
          <p:cNvPicPr preferRelativeResize="0"/>
          <p:nvPr/>
        </p:nvPicPr>
        <p:blipFill rotWithShape="1">
          <a:blip r:embed="rId3">
            <a:alphaModFix/>
          </a:blip>
          <a:srcRect b="0" l="12031" r="12189" t="0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1166648" y="1103586"/>
            <a:ext cx="8237483" cy="5170646"/>
          </a:xfrm>
          <a:prstGeom prst="rect">
            <a:avLst/>
          </a:prstGeom>
          <a:solidFill>
            <a:schemeClr val="dk1">
              <a:alpha val="83529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AU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Majority of students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0" sz="6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0" lang="en-AU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Visual Arts, Music, Dance, Drama was their highest mark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1"/>
          <p:cNvSpPr txBox="1"/>
          <p:nvPr/>
        </p:nvSpPr>
        <p:spPr>
          <a:xfrm>
            <a:off x="8469984" y="3429000"/>
            <a:ext cx="2555368" cy="1200329"/>
          </a:xfrm>
          <a:prstGeom prst="rect">
            <a:avLst/>
          </a:prstGeom>
          <a:solidFill>
            <a:schemeClr val="dk1">
              <a:alpha val="83529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AU" sz="7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2"/>
          <p:cNvPicPr preferRelativeResize="0"/>
          <p:nvPr/>
        </p:nvPicPr>
        <p:blipFill rotWithShape="1">
          <a:blip r:embed="rId3">
            <a:alphaModFix/>
          </a:blip>
          <a:srcRect b="0" l="32380" r="27480" t="20491"/>
          <a:stretch/>
        </p:blipFill>
        <p:spPr>
          <a:xfrm rot="5400000">
            <a:off x="2666999" y="-2667001"/>
            <a:ext cx="6858000" cy="12192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2"/>
          <p:cNvSpPr txBox="1"/>
          <p:nvPr/>
        </p:nvSpPr>
        <p:spPr>
          <a:xfrm>
            <a:off x="446050" y="360729"/>
            <a:ext cx="8977800" cy="3801900"/>
          </a:xfrm>
          <a:prstGeom prst="rect">
            <a:avLst/>
          </a:prstGeom>
          <a:solidFill>
            <a:schemeClr val="dk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A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“Tell me and I forget…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A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teach me and I may remember…. 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4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AU" sz="5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involve me and I’ll learn</a:t>
            </a:r>
            <a:r>
              <a:rPr b="1" i="0" lang="en-AU" sz="4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b="0" i="0" sz="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AU" sz="1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Benjamin Franklin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3001" y="708175"/>
            <a:ext cx="3932150" cy="39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5">
            <a:alphaModFix/>
          </a:blip>
          <a:srcRect b="2829" l="6623" r="9109" t="39174"/>
          <a:stretch/>
        </p:blipFill>
        <p:spPr>
          <a:xfrm>
            <a:off x="303200" y="156095"/>
            <a:ext cx="6499275" cy="29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 rotWithShape="1">
          <a:blip r:embed="rId6">
            <a:alphaModFix/>
          </a:blip>
          <a:srcRect b="28296" l="22815" r="5908" t="23701"/>
          <a:stretch/>
        </p:blipFill>
        <p:spPr>
          <a:xfrm>
            <a:off x="3360600" y="2850025"/>
            <a:ext cx="4232798" cy="19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>
            <p:ph idx="4294967295" type="body"/>
          </p:nvPr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1140569" y="3598325"/>
            <a:ext cx="4263300" cy="17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400000">
            <a:off x="-943928" y="3595228"/>
            <a:ext cx="4267625" cy="1773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01945" y="3746830"/>
            <a:ext cx="4738513" cy="293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25646" y="4162629"/>
            <a:ext cx="3879394" cy="2385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11">
            <a:alphaModFix/>
          </a:blip>
          <a:srcRect b="37341" l="10196" r="61677" t="34114"/>
          <a:stretch/>
        </p:blipFill>
        <p:spPr>
          <a:xfrm>
            <a:off x="1314396" y="2970146"/>
            <a:ext cx="1453754" cy="2478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music, brass, person, indoor&#10;&#10;Description automatically generated" id="244" name="Google Shape;244;p22"/>
          <p:cNvPicPr preferRelativeResize="0"/>
          <p:nvPr/>
        </p:nvPicPr>
        <p:blipFill rotWithShape="1">
          <a:blip r:embed="rId12">
            <a:alphaModFix/>
          </a:blip>
          <a:srcRect b="5515" l="2315" r="1295" t="14862"/>
          <a:stretch/>
        </p:blipFill>
        <p:spPr>
          <a:xfrm>
            <a:off x="1190625" y="1019176"/>
            <a:ext cx="3629025" cy="199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/>
        </p:nvSpPr>
        <p:spPr>
          <a:xfrm>
            <a:off x="421529" y="0"/>
            <a:ext cx="7646146" cy="67402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n-A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Creativity and Problem Solving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Initiative and Enterprise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Self-learning and Project Based Learning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Planning and Organising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lang="en-A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Time Management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Technology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Cross-Cultural </a:t>
            </a:r>
            <a:r>
              <a:rPr b="1" lang="en-AU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b="1" i="0" lang="en-AU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nderstanding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4"/>
          <p:cNvSpPr txBox="1"/>
          <p:nvPr/>
        </p:nvSpPr>
        <p:spPr>
          <a:xfrm>
            <a:off x="0" y="0"/>
            <a:ext cx="12192000" cy="6924973"/>
          </a:xfrm>
          <a:prstGeom prst="rect">
            <a:avLst/>
          </a:prstGeom>
          <a:solidFill>
            <a:schemeClr val="dk1">
              <a:alpha val="82745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A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“It’s in Apple’s DNA that technology alone is not enough. It’s technology married with liberal arts, married with the humanities, that yields the results that make our hearts sing.”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A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Steve Jobs – founder of Apple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i="0" sz="5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5"/>
          <p:cNvSpPr txBox="1"/>
          <p:nvPr/>
        </p:nvSpPr>
        <p:spPr>
          <a:xfrm>
            <a:off x="1171575" y="666750"/>
            <a:ext cx="9467850" cy="56630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4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Questions??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Speak to your Dance, Drama, Music or Visual Arts Teacher via;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A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Email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A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Google Classroom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lang="en-A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Sentral Portal messaging</a:t>
            </a:r>
            <a:endParaRPr/>
          </a:p>
          <a:p>
            <a:pPr indent="-158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Parents can email the school – attention to your teacher’s name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AU" sz="2000" u="sng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menai-h.school@det.nsw.edu.au</a:t>
            </a:r>
            <a:endParaRPr b="0" i="0" sz="2000" u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2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Mr Middleton, Head Teacher Creative and Performing Arts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000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neil.middleton@det.nsw.edu.au</a:t>
            </a: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493658" y="721271"/>
            <a:ext cx="4383141" cy="5441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5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STRATEGY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Don’t do a subject because someone else is saying you should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AU" sz="5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THE SUBJECTS YOU LIKE AND ARE GOOD AT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sz="3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DO THE SUBJECTS YOU </a:t>
            </a:r>
            <a:r>
              <a:rPr b="1" i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LIKE</a:t>
            </a:r>
            <a:r>
              <a:rPr b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ARE </a:t>
            </a:r>
            <a:r>
              <a:rPr b="1" i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AT</a:t>
            </a:r>
            <a:r>
              <a:rPr b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YOU’LL GET HIGH MARKS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AU" sz="3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AU" sz="4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HIGHER ATAR</a:t>
            </a:r>
            <a:endParaRPr/>
          </a:p>
        </p:txBody>
      </p:sp>
      <p:pic>
        <p:nvPicPr>
          <p:cNvPr descr="A picture containing person&#10;&#10;Description automatically generated" id="106" name="Google Shape;106;p3"/>
          <p:cNvPicPr preferRelativeResize="0"/>
          <p:nvPr/>
        </p:nvPicPr>
        <p:blipFill rotWithShape="1">
          <a:blip r:embed="rId3">
            <a:alphaModFix/>
          </a:blip>
          <a:srcRect b="10264" l="0" r="1" t="18116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2281024" y="2801349"/>
            <a:ext cx="7315200" cy="1015663"/>
          </a:xfrm>
          <a:prstGeom prst="rect">
            <a:avLst/>
          </a:prstGeom>
          <a:solidFill>
            <a:schemeClr val="dk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Music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2281024" y="4015913"/>
            <a:ext cx="7315200" cy="1015663"/>
          </a:xfrm>
          <a:prstGeom prst="rect">
            <a:avLst/>
          </a:prstGeom>
          <a:solidFill>
            <a:schemeClr val="dk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Visual Arts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2281024" y="372221"/>
            <a:ext cx="7315200" cy="1015663"/>
          </a:xfrm>
          <a:prstGeom prst="rect">
            <a:avLst/>
          </a:prstGeom>
          <a:solidFill>
            <a:schemeClr val="dk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2281024" y="1586785"/>
            <a:ext cx="7315200" cy="1015663"/>
          </a:xfrm>
          <a:prstGeom prst="rect">
            <a:avLst/>
          </a:prstGeom>
          <a:solidFill>
            <a:schemeClr val="dk1">
              <a:alpha val="6862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2281024" y="5230477"/>
            <a:ext cx="7315200" cy="523180"/>
          </a:xfrm>
          <a:prstGeom prst="rect">
            <a:avLst/>
          </a:prstGeom>
          <a:solidFill>
            <a:srgbClr val="3A3838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i="0" lang="en-A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Visual Design</a:t>
            </a:r>
            <a:endParaRPr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2281024" y="5952558"/>
            <a:ext cx="7315200" cy="523180"/>
          </a:xfrm>
          <a:prstGeom prst="rect">
            <a:avLst/>
          </a:prstGeom>
          <a:solidFill>
            <a:srgbClr val="3A3838">
              <a:alpha val="68627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i="0" lang="en-AU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Photographic and Digital Media</a:t>
            </a:r>
            <a:endParaRPr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lack DSLR camera floating over man's hand at the woods" id="122" name="Google Shape;122;p5"/>
          <p:cNvPicPr preferRelativeResize="0"/>
          <p:nvPr/>
        </p:nvPicPr>
        <p:blipFill rotWithShape="1">
          <a:blip r:embed="rId3">
            <a:alphaModFix/>
          </a:blip>
          <a:srcRect b="246" l="30520" r="0" t="-246"/>
          <a:stretch/>
        </p:blipFill>
        <p:spPr>
          <a:xfrm>
            <a:off x="5048251" y="-2150"/>
            <a:ext cx="7143749" cy="6860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418996" y="285749"/>
            <a:ext cx="617220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AU" sz="6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MYTHS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418996" y="1393745"/>
            <a:ext cx="6172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418996" y="2501741"/>
            <a:ext cx="6172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Jobs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418996" y="3609737"/>
            <a:ext cx="6172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Difficulty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418996" y="4717733"/>
            <a:ext cx="61722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Talent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music, indoor, person, floor&#10;&#10;Description automatically generated" id="128" name="Google Shape;128;p5"/>
          <p:cNvPicPr preferRelativeResize="0"/>
          <p:nvPr/>
        </p:nvPicPr>
        <p:blipFill rotWithShape="1">
          <a:blip r:embed="rId4">
            <a:alphaModFix/>
          </a:blip>
          <a:srcRect b="3806" l="26021" r="14517" t="10081"/>
          <a:stretch/>
        </p:blipFill>
        <p:spPr>
          <a:xfrm>
            <a:off x="8820150" y="180974"/>
            <a:ext cx="3007634" cy="6524625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/>
          <p:nvPr/>
        </p:nvSpPr>
        <p:spPr>
          <a:xfrm>
            <a:off x="3847996" y="2698245"/>
            <a:ext cx="6172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AU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Scaling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2292439" y="423989"/>
            <a:ext cx="1893481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A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MUSIC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6328"/>
          <a:stretch/>
        </p:blipFill>
        <p:spPr>
          <a:xfrm>
            <a:off x="2292439" y="947169"/>
            <a:ext cx="7190926" cy="5323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HSC Results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Menai is </a:t>
            </a:r>
            <a:r>
              <a:rPr b="1" lang="en-AU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rest of the state is </a:t>
            </a:r>
            <a:r>
              <a:rPr b="1" lang="en-AU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2292439" y="423989"/>
            <a:ext cx="1446441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A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DANCE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2439" y="913652"/>
            <a:ext cx="7333276" cy="5355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8"/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HSC Results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Menai is </a:t>
            </a:r>
            <a:r>
              <a:rPr b="1" lang="en-AU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rest of the state is </a:t>
            </a:r>
            <a:r>
              <a:rPr b="1" lang="en-AU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/>
          <p:nvPr/>
        </p:nvSpPr>
        <p:spPr>
          <a:xfrm>
            <a:off x="2287345" y="356816"/>
            <a:ext cx="1680121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AU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DRAMA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2439" y="879996"/>
            <a:ext cx="7612216" cy="5480163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9"/>
          <p:cNvSpPr txBox="1"/>
          <p:nvPr/>
        </p:nvSpPr>
        <p:spPr>
          <a:xfrm>
            <a:off x="323850" y="4114800"/>
            <a:ext cx="1685925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HSC Results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Menai is </a:t>
            </a:r>
            <a:r>
              <a:rPr b="1" lang="en-AU" sz="1800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BLUE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rest of the state is </a:t>
            </a:r>
            <a:r>
              <a:rPr b="1" lang="en-AU" sz="1800">
                <a:solidFill>
                  <a:srgbClr val="FF3399"/>
                </a:solidFill>
                <a:latin typeface="Arial"/>
                <a:ea typeface="Arial"/>
                <a:cs typeface="Arial"/>
                <a:sym typeface="Arial"/>
              </a:rPr>
              <a:t>PINK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2021-07-22T06:04:11Z</dcterms:created>
  <dc:creator>Neil Middleton (Neil Middleton)</dc:creator>
</cp:coreProperties>
</file>