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custDataLst>
    <p:tags r:id="rId1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" roundtripDataSignature="AMtx7mieOzaXkM4CIi3V1p7DeogoKawP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F07FD8-58D8-4AB0-890A-6290805E348B}">
  <a:tblStyle styleId="{BFF07FD8-58D8-4AB0-890A-6290805E348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669471" y="224642"/>
            <a:ext cx="51435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AU" sz="8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307900" y="2504800"/>
            <a:ext cx="6885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UNIT – 2 YEAR</a:t>
            </a:r>
            <a:r>
              <a:rPr lang="en-AU" sz="4000" b="1">
                <a:solidFill>
                  <a:schemeClr val="dk1"/>
                </a:solidFill>
              </a:rPr>
              <a:t>S</a:t>
            </a:r>
            <a:r>
              <a:rPr lang="en-AU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ATAR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l="19679" r="31531"/>
          <a:stretch/>
        </p:blipFill>
        <p:spPr>
          <a:xfrm>
            <a:off x="8378400" y="2521088"/>
            <a:ext cx="3813600" cy="521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0424" y="3212700"/>
            <a:ext cx="5467974" cy="364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8500" y="-216295"/>
            <a:ext cx="5143495" cy="342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50" y="3212700"/>
            <a:ext cx="2796177" cy="364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 descr="A picture containing laser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1381100" y="1329625"/>
            <a:ext cx="98736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8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Dance – HSC – 2 UNIT – ATAR</a:t>
            </a:r>
            <a:endParaRPr sz="16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>
                <a:solidFill>
                  <a:schemeClr val="lt1"/>
                </a:solidFill>
              </a:rPr>
              <a:t>60</a:t>
            </a:r>
            <a:r>
              <a:rPr lang="en-AU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% PERFORMANCE - Performing Dance</a:t>
            </a:r>
            <a:endParaRPr sz="36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>
                <a:solidFill>
                  <a:schemeClr val="lt1"/>
                </a:solidFill>
              </a:rPr>
              <a:t>20% COMPOSITION - Creating Dance</a:t>
            </a:r>
            <a:endParaRPr sz="36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20% </a:t>
            </a:r>
            <a:r>
              <a:rPr lang="en-AU" sz="3600" b="1">
                <a:solidFill>
                  <a:schemeClr val="lt1"/>
                </a:solidFill>
              </a:rPr>
              <a:t>APPRECIATION - Writing for Dance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91375" y="-106769"/>
            <a:ext cx="5200624" cy="696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08816" y="0"/>
            <a:ext cx="9700184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dk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AU" sz="6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DANCE</a:t>
            </a:r>
            <a:endParaRPr sz="6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body" idx="1"/>
          </p:nvPr>
        </p:nvSpPr>
        <p:spPr>
          <a:xfrm>
            <a:off x="838200" y="2297661"/>
            <a:ext cx="10515599" cy="4195214"/>
          </a:xfrm>
          <a:prstGeom prst="rect">
            <a:avLst/>
          </a:prstGeom>
          <a:solidFill>
            <a:schemeClr val="dk1">
              <a:alpha val="8549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Previous Dance training is not essential for HSC Dance, but can be beneficial.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Previous study of Dance in Years 9 and 10 is also not essential.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Menai High School has many Dance ensembles and companies that students can join to increase their technique and performance quality and take part in various performance opportunities.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" descr="A picture containing laser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AU" b="1">
                <a:solidFill>
                  <a:schemeClr val="lt1"/>
                </a:solidFill>
              </a:rPr>
              <a:t>The Course: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AU" sz="3000" b="1">
                <a:solidFill>
                  <a:schemeClr val="lt1"/>
                </a:solidFill>
              </a:rPr>
              <a:t>Dance in Stage 6 is designed for students to experience, understand and value dance as an artform through:</a:t>
            </a:r>
            <a:endParaRPr sz="30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b="1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AU" b="1">
                <a:solidFill>
                  <a:schemeClr val="lt1"/>
                </a:solidFill>
              </a:rPr>
              <a:t>Dance Performance</a:t>
            </a:r>
            <a:endParaRPr b="1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AU" b="1">
                <a:solidFill>
                  <a:schemeClr val="lt1"/>
                </a:solidFill>
              </a:rPr>
              <a:t>Dance Composition</a:t>
            </a:r>
            <a:endParaRPr b="1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AU" b="1">
                <a:solidFill>
                  <a:schemeClr val="lt1"/>
                </a:solidFill>
              </a:rPr>
              <a:t>Dance Appreciation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 t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538480" y="162568"/>
            <a:ext cx="11267440" cy="1143000"/>
          </a:xfrm>
          <a:prstGeom prst="rect">
            <a:avLst/>
          </a:prstGeom>
          <a:solidFill>
            <a:schemeClr val="dk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AU" sz="4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HSC </a:t>
            </a:r>
            <a:r>
              <a:rPr lang="en-AU" sz="4200" b="1">
                <a:solidFill>
                  <a:schemeClr val="lt1"/>
                </a:solidFill>
              </a:rPr>
              <a:t>EXAM </a:t>
            </a:r>
            <a:r>
              <a:rPr lang="en-AU" sz="4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sz="2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538480" y="1468136"/>
            <a:ext cx="11267440" cy="5227296"/>
          </a:xfrm>
          <a:prstGeom prst="rect">
            <a:avLst/>
          </a:prstGeom>
          <a:solidFill>
            <a:schemeClr val="dk1">
              <a:alpha val="8666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36269"/>
              <a:buNone/>
            </a:pPr>
            <a:r>
              <a:rPr lang="en-AU" sz="7720" b="1" u="sng">
                <a:solidFill>
                  <a:schemeClr val="lt1"/>
                </a:solidFill>
              </a:rPr>
              <a:t>MANDATORY:</a:t>
            </a:r>
            <a:endParaRPr sz="7720" u="sng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36269"/>
              <a:buNone/>
            </a:pPr>
            <a:r>
              <a:rPr lang="en-AU" sz="7720" b="1">
                <a:solidFill>
                  <a:schemeClr val="lt1"/>
                </a:solidFill>
              </a:rPr>
              <a:t>Core Performance - 3 - 5 min dance - Teacher devised - Performed by the student</a:t>
            </a:r>
            <a:endParaRPr sz="772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36269"/>
              <a:buNone/>
            </a:pPr>
            <a:r>
              <a:rPr lang="en-AU" sz="7720" b="1">
                <a:solidFill>
                  <a:schemeClr val="lt1"/>
                </a:solidFill>
              </a:rPr>
              <a:t>Core Composition - 3-5 min dance - Student devised - Performed by a younger student at the school</a:t>
            </a:r>
            <a:endParaRPr sz="772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36269"/>
              <a:buNone/>
            </a:pPr>
            <a:r>
              <a:rPr lang="en-AU" sz="7720" b="1">
                <a:solidFill>
                  <a:schemeClr val="lt1"/>
                </a:solidFill>
              </a:rPr>
              <a:t>Core Appreciation - 2 written essays - covering both Australian and International Dance works</a:t>
            </a:r>
            <a:endParaRPr sz="772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36269"/>
              <a:buNone/>
            </a:pPr>
            <a:endParaRPr sz="772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6269"/>
              <a:buNone/>
            </a:pPr>
            <a:endParaRPr sz="772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36269"/>
              <a:buNone/>
            </a:pPr>
            <a:r>
              <a:rPr lang="en-AU" sz="7720" b="1" u="sng">
                <a:solidFill>
                  <a:schemeClr val="lt1"/>
                </a:solidFill>
              </a:rPr>
              <a:t>EACH STUDENT  THEN CHOOSES ONE ADDITIONAL MAJOR IN EITHER:</a:t>
            </a:r>
            <a:endParaRPr sz="7720" u="sng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36269"/>
              <a:buNone/>
            </a:pPr>
            <a:r>
              <a:rPr lang="en-AU" sz="7720" b="1">
                <a:solidFill>
                  <a:schemeClr val="lt1"/>
                </a:solidFill>
              </a:rPr>
              <a:t>Major Performance</a:t>
            </a:r>
            <a:endParaRPr sz="772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36269"/>
              <a:buNone/>
            </a:pPr>
            <a:r>
              <a:rPr lang="en-AU" sz="7720" b="1">
                <a:solidFill>
                  <a:schemeClr val="lt1"/>
                </a:solidFill>
              </a:rPr>
              <a:t>Major Composition</a:t>
            </a:r>
            <a:endParaRPr sz="772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36269"/>
              <a:buNone/>
            </a:pPr>
            <a:r>
              <a:rPr lang="en-AU" sz="7720" b="1">
                <a:solidFill>
                  <a:schemeClr val="lt1"/>
                </a:solidFill>
              </a:rPr>
              <a:t>Major Appreciation</a:t>
            </a:r>
            <a:endParaRPr sz="772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36269"/>
              <a:buNone/>
            </a:pPr>
            <a:r>
              <a:rPr lang="en-AU" sz="7720" b="1">
                <a:solidFill>
                  <a:schemeClr val="lt1"/>
                </a:solidFill>
              </a:rPr>
              <a:t>Major Film and Video</a:t>
            </a:r>
            <a:endParaRPr sz="772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36269"/>
              <a:buNone/>
            </a:pPr>
            <a:r>
              <a:rPr lang="en-AU" sz="7720" b="1">
                <a:solidFill>
                  <a:schemeClr val="lt1"/>
                </a:solidFill>
              </a:rPr>
              <a:t>Major Dance in Technology</a:t>
            </a:r>
            <a:endParaRPr sz="772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55828"/>
              <a:buNone/>
            </a:pPr>
            <a:endParaRPr sz="5015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" name="Google Shape;126;p6"/>
          <p:cNvGraphicFramePr/>
          <p:nvPr/>
        </p:nvGraphicFramePr>
        <p:xfrm>
          <a:off x="467360" y="1090506"/>
          <a:ext cx="11318250" cy="1925360"/>
        </p:xfrm>
        <a:graphic>
          <a:graphicData uri="http://schemas.openxmlformats.org/drawingml/2006/table">
            <a:tbl>
              <a:tblPr firstRow="1" bandRow="1">
                <a:noFill/>
                <a:tableStyleId>{BFF07FD8-58D8-4AB0-890A-6290805E348B}</a:tableStyleId>
              </a:tblPr>
              <a:tblGrid>
                <a:gridCol w="410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9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u="none" strike="noStrike" cap="none">
                          <a:solidFill>
                            <a:schemeClr val="dk1"/>
                          </a:solidFill>
                        </a:rPr>
                        <a:t>YEAR 11 (Preliminary) Course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AU" sz="1800" u="none" strike="noStrike" cap="none">
                          <a:solidFill>
                            <a:schemeClr val="dk1"/>
                          </a:solidFill>
                        </a:rPr>
                        <a:t>YEAR 12 (HSC) Course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Performance (Core and Major)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60%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Core Performance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20%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Core Composition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20%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Composition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20%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Core Appreciation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20%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Appreciation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20%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Major Study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40%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7" name="Google Shape;127;p6"/>
          <p:cNvSpPr txBox="1"/>
          <p:nvPr/>
        </p:nvSpPr>
        <p:spPr>
          <a:xfrm>
            <a:off x="467360" y="314960"/>
            <a:ext cx="11318240" cy="40011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ASSESSMENT SCHEDULE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0"/>
          <p:cNvSpPr/>
          <p:nvPr/>
        </p:nvSpPr>
        <p:spPr>
          <a:xfrm>
            <a:off x="2292439" y="423989"/>
            <a:ext cx="14464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DANCE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2439" y="913652"/>
            <a:ext cx="7333276" cy="5355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32D6C9-2922-4C74-8BE9-BBBFB2590654}"/>
              </a:ext>
            </a:extLst>
          </p:cNvPr>
          <p:cNvSpPr txBox="1"/>
          <p:nvPr/>
        </p:nvSpPr>
        <p:spPr>
          <a:xfrm>
            <a:off x="323850" y="4114800"/>
            <a:ext cx="1685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HSC Results</a:t>
            </a:r>
          </a:p>
          <a:p>
            <a:endParaRPr lang="en-AU" b="1" dirty="0"/>
          </a:p>
          <a:p>
            <a:r>
              <a:rPr lang="en-AU" b="1" dirty="0"/>
              <a:t>Menai is </a:t>
            </a:r>
            <a:r>
              <a:rPr lang="en-AU" b="1" dirty="0">
                <a:solidFill>
                  <a:srgbClr val="000099"/>
                </a:solidFill>
              </a:rPr>
              <a:t>BLUE</a:t>
            </a:r>
          </a:p>
          <a:p>
            <a:r>
              <a:rPr lang="en-AU" b="1" dirty="0"/>
              <a:t>The rest of the state is </a:t>
            </a:r>
            <a:r>
              <a:rPr lang="en-AU" b="1" dirty="0">
                <a:solidFill>
                  <a:srgbClr val="FF3399"/>
                </a:solidFill>
              </a:rPr>
              <a:t>PINK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 l="5375" t="8000" r="4790"/>
          <a:stretch/>
        </p:blipFill>
        <p:spPr>
          <a:xfrm>
            <a:off x="243840" y="243840"/>
            <a:ext cx="5090160" cy="423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6869" y="1969989"/>
            <a:ext cx="5935492" cy="463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3700&quot;&gt;&lt;object type=&quot;3&quot; unique_id=&quot;13701&quot;&gt;&lt;property id=&quot;20148&quot; value=&quot;5&quot;/&gt;&lt;property id=&quot;20300&quot; value=&quot;Slide 1&quot;/&gt;&lt;property id=&quot;20307&quot; value=&quot;256&quot;/&gt;&lt;/object&gt;&lt;object type=&quot;3&quot; unique_id=&quot;13702&quot;&gt;&lt;property id=&quot;20148&quot; value=&quot;5&quot;/&gt;&lt;property id=&quot;20300&quot; value=&quot;Slide 2&quot;/&gt;&lt;property id=&quot;20307&quot; value=&quot;257&quot;/&gt;&lt;/object&gt;&lt;object type=&quot;3&quot; unique_id=&quot;13703&quot;&gt;&lt;property id=&quot;20148&quot; value=&quot;5&quot;/&gt;&lt;property id=&quot;20300&quot; value=&quot;Slide 3 - &amp;quot;DANCE&amp;quot;&quot;/&gt;&lt;property id=&quot;20307&quot; value=&quot;258&quot;/&gt;&lt;/object&gt;&lt;object type=&quot;3&quot; unique_id=&quot;13704&quot;&gt;&lt;property id=&quot;20148&quot; value=&quot;5&quot;/&gt;&lt;property id=&quot;20300&quot; value=&quot;Slide 4 - &amp;quot;The Course:&amp;quot;&quot;/&gt;&lt;property id=&quot;20307&quot; value=&quot;259&quot;/&gt;&lt;/object&gt;&lt;object type=&quot;3&quot; unique_id=&quot;13705&quot;&gt;&lt;property id=&quot;20148&quot; value=&quot;5&quot;/&gt;&lt;property id=&quot;20300&quot; value=&quot;Slide 5 - &amp;quot;HSC EXAM REQUIREMENTS&amp;quot;&quot;/&gt;&lt;property id=&quot;20307&quot; value=&quot;260&quot;/&gt;&lt;/object&gt;&lt;object type=&quot;3&quot; unique_id=&quot;13706&quot;&gt;&lt;property id=&quot;20148&quot; value=&quot;5&quot;/&gt;&lt;property id=&quot;20300&quot; value=&quot;Slide 6&quot;/&gt;&lt;property id=&quot;20307&quot; value=&quot;261&quot;/&gt;&lt;/object&gt;&lt;object type=&quot;3&quot; unique_id=&quot;13707&quot;&gt;&lt;property id=&quot;20148&quot; value=&quot;5&quot;/&gt;&lt;property id=&quot;20300&quot; value=&quot;Slide 8&quot;/&gt;&lt;property id=&quot;20307&quot; value=&quot;262&quot;/&gt;&lt;/object&gt;&lt;object type=&quot;3&quot; unique_id=&quot;13735&quot;&gt;&lt;property id=&quot;20148&quot; value=&quot;5&quot;/&gt;&lt;property id=&quot;20300&quot; value=&quot;Slide 7&quot;/&gt;&lt;property id=&quot;20307&quot; value=&quot;263&quot;/&gt;&lt;/object&gt;&lt;/object&gt;&lt;object type=&quot;8&quot; unique_id=&quot;137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Widescreen</PresentationFormat>
  <Paragraphs>60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DANCE</vt:lpstr>
      <vt:lpstr>The Course:</vt:lpstr>
      <vt:lpstr>HSC EXAM REQUIREMENTS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Middleton (Neil Middleton)</dc:creator>
  <cp:lastModifiedBy>Neil Middleton (Neil Middleton)</cp:lastModifiedBy>
  <cp:revision>1</cp:revision>
  <dcterms:created xsi:type="dcterms:W3CDTF">2021-07-22T06:07:37Z</dcterms:created>
  <dcterms:modified xsi:type="dcterms:W3CDTF">2021-07-31T23:42:04Z</dcterms:modified>
</cp:coreProperties>
</file>