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4" roundtripDataSignature="AMtx7mjylQw2hUdFj/EPfbXRlZf9h++S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38920F3-F054-4F6B-9DED-A46049CEFEEC}">
  <a:tblStyle styleId="{E38920F3-F054-4F6B-9DED-A46049CEFEEC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4"/>
  </p:normalViewPr>
  <p:slideViewPr>
    <p:cSldViewPr snapToGrid="0" snapToObjects="1">
      <p:cViewPr varScale="1">
        <p:scale>
          <a:sx n="106" d="100"/>
          <a:sy n="106" d="100"/>
        </p:scale>
        <p:origin x="7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16" name="Google Shape;1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33" name="Google Shape;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49" name="Google Shape;14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1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1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16.jpg"/><Relationship Id="rId4" Type="http://schemas.openxmlformats.org/officeDocument/2006/relationships/image" Target="../media/image13.jp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669471" y="224642"/>
            <a:ext cx="51435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AU" sz="8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DRAMA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669471" y="2037557"/>
            <a:ext cx="51435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AU"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UNIT – 2 YEAR - ATAR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01201" y="0"/>
            <a:ext cx="4015398" cy="351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12971" y="-64987"/>
            <a:ext cx="2685429" cy="364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48928" y="3432775"/>
            <a:ext cx="2907770" cy="3889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517486"/>
            <a:ext cx="3144498" cy="4050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44488" y="3517475"/>
            <a:ext cx="6304449" cy="3889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" descr="A picture containing laser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 txBox="1"/>
          <p:nvPr/>
        </p:nvSpPr>
        <p:spPr>
          <a:xfrm>
            <a:off x="1395108" y="2474549"/>
            <a:ext cx="9873600" cy="28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Drama– HSC – 2 UNIT – ATAR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60% PRACTICAL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40% THEORY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4100" y="71888"/>
            <a:ext cx="13847207" cy="6714226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dk1">
              <a:alpha val="7568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AU" sz="6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DRAMA</a:t>
            </a:r>
            <a:endParaRPr sz="6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body" idx="1"/>
          </p:nvPr>
        </p:nvSpPr>
        <p:spPr>
          <a:xfrm>
            <a:off x="838200" y="2297661"/>
            <a:ext cx="10515599" cy="4195214"/>
          </a:xfrm>
          <a:prstGeom prst="rect">
            <a:avLst/>
          </a:prstGeom>
          <a:solidFill>
            <a:schemeClr val="dk1">
              <a:alpha val="8549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AU" b="1">
                <a:solidFill>
                  <a:schemeClr val="lt1"/>
                </a:solidFill>
              </a:rPr>
              <a:t>Drama is comprised of; </a:t>
            </a:r>
            <a:br>
              <a:rPr lang="en-AU" b="1">
                <a:solidFill>
                  <a:schemeClr val="lt1"/>
                </a:solidFill>
              </a:rPr>
            </a:b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AU" b="1">
                <a:solidFill>
                  <a:schemeClr val="lt1"/>
                </a:solidFill>
              </a:rPr>
              <a:t>Making - 30% 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AU" b="1">
                <a:solidFill>
                  <a:schemeClr val="lt1"/>
                </a:solidFill>
              </a:rPr>
              <a:t>Performing - 30%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AU" b="1">
                <a:solidFill>
                  <a:schemeClr val="lt1"/>
                </a:solidFill>
              </a:rPr>
              <a:t>Critically Studying - 40%</a:t>
            </a:r>
            <a:br>
              <a:rPr lang="en-AU" b="1">
                <a:solidFill>
                  <a:schemeClr val="lt1"/>
                </a:solidFill>
              </a:rPr>
            </a:br>
            <a:br>
              <a:rPr lang="en-AU" b="1">
                <a:solidFill>
                  <a:schemeClr val="lt1"/>
                </a:solidFill>
              </a:rPr>
            </a:br>
            <a:r>
              <a:rPr lang="en-AU" b="1">
                <a:solidFill>
                  <a:schemeClr val="lt1"/>
                </a:solidFill>
              </a:rPr>
              <a:t>60% practical course! Putting the theoretical knowledge you learn in class into practice. </a:t>
            </a:r>
            <a:endParaRPr b="1">
              <a:solidFill>
                <a:schemeClr val="lt1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" name="Google Shape;112;p6"/>
          <p:cNvGraphicFramePr/>
          <p:nvPr/>
        </p:nvGraphicFramePr>
        <p:xfrm>
          <a:off x="467360" y="1090506"/>
          <a:ext cx="11318250" cy="5309500"/>
        </p:xfrm>
        <a:graphic>
          <a:graphicData uri="http://schemas.openxmlformats.org/drawingml/2006/table">
            <a:tbl>
              <a:tblPr firstRow="1" bandRow="1">
                <a:noFill/>
                <a:tableStyleId>{E38920F3-F054-4F6B-9DED-A46049CEFEEC}</a:tableStyleId>
              </a:tblPr>
              <a:tblGrid>
                <a:gridCol w="4104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89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06750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 u="none" strike="noStrike" cap="none">
                          <a:solidFill>
                            <a:schemeClr val="dk1"/>
                          </a:solidFill>
                        </a:rPr>
                        <a:t>YEAR 11 (Preliminary) Course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AU" sz="1800" u="none" strike="noStrike" cap="none">
                          <a:solidFill>
                            <a:schemeClr val="dk1"/>
                          </a:solidFill>
                        </a:rPr>
                        <a:t>YEAR 12 (HSC) Course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5700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Group Play Building (Performance and Logbook)</a:t>
                      </a: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/>
                        <a:t>30%</a:t>
                      </a: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Studies in Drama and Theatre Topic 6 - 'Black Comedy' - </a:t>
                      </a:r>
                      <a:r>
                        <a:rPr lang="en-AU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Performance of scene work and Essay</a:t>
                      </a: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/>
                        <a:t>20%</a:t>
                      </a: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05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Australian Drama &amp; Theatre: Topic 1 - 'Dramatic Traditions in Australia - </a:t>
                      </a:r>
                      <a:r>
                        <a:rPr lang="en-AU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Performance of scene work &amp; Essay</a:t>
                      </a: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/>
                        <a:t>20%</a:t>
                      </a: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6450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Scripted Drama and Elements of Design (Workshops, Performance and Essay)</a:t>
                      </a: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/>
                        <a:t>30%</a:t>
                      </a: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6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HSC Practical Trial Exam - </a:t>
                      </a:r>
                      <a:r>
                        <a:rPr lang="en-AU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Group Performance &amp; Individual Project</a:t>
                      </a: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/>
                        <a:t>40%</a:t>
                      </a: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057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Individual Project and Yearly Exam</a:t>
                      </a: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/>
                        <a:t>40%</a:t>
                      </a: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929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HSC Written Trial Exam - </a:t>
                      </a:r>
                      <a:r>
                        <a:rPr lang="en-AU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Two Essays on the two topics for study</a:t>
                      </a: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/>
                        <a:t>20%</a:t>
                      </a: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3" name="Google Shape;113;p6"/>
          <p:cNvSpPr txBox="1"/>
          <p:nvPr/>
        </p:nvSpPr>
        <p:spPr>
          <a:xfrm>
            <a:off x="467360" y="314960"/>
            <a:ext cx="11318240" cy="40011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ASSESSMENT SCHEDULE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0083" y="-155525"/>
            <a:ext cx="762683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590471" y="-155525"/>
            <a:ext cx="9700538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4"/>
          <p:cNvSpPr txBox="1">
            <a:spLocks noGrp="1"/>
          </p:cNvSpPr>
          <p:nvPr>
            <p:ph type="title"/>
          </p:nvPr>
        </p:nvSpPr>
        <p:spPr>
          <a:xfrm>
            <a:off x="743607" y="72770"/>
            <a:ext cx="10515600" cy="1325700"/>
          </a:xfrm>
          <a:prstGeom prst="rect">
            <a:avLst/>
          </a:prstGeom>
          <a:solidFill>
            <a:schemeClr val="dk1">
              <a:alpha val="7568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AU" sz="6000" b="1">
                <a:solidFill>
                  <a:schemeClr val="lt1"/>
                </a:solidFill>
              </a:rPr>
              <a:t>PRELIMINARY </a:t>
            </a:r>
            <a:r>
              <a:rPr lang="en-AU" sz="6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DRAMA</a:t>
            </a:r>
            <a:endParaRPr sz="6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4"/>
          <p:cNvSpPr txBox="1">
            <a:spLocks noGrp="1"/>
          </p:cNvSpPr>
          <p:nvPr>
            <p:ph type="body" idx="1"/>
          </p:nvPr>
        </p:nvSpPr>
        <p:spPr>
          <a:xfrm>
            <a:off x="743607" y="1608082"/>
            <a:ext cx="11648090" cy="4918842"/>
          </a:xfrm>
          <a:prstGeom prst="rect">
            <a:avLst/>
          </a:prstGeom>
          <a:solidFill>
            <a:schemeClr val="dk1">
              <a:alpha val="85882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32500" lnSpcReduction="2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AU" sz="6200" b="1">
                <a:solidFill>
                  <a:schemeClr val="lt1"/>
                </a:solidFill>
              </a:rPr>
              <a:t>3 Core sections; </a:t>
            </a:r>
            <a:br>
              <a:rPr lang="en-AU" sz="6200" b="1">
                <a:solidFill>
                  <a:schemeClr val="lt1"/>
                </a:solidFill>
              </a:rPr>
            </a:br>
            <a:endParaRPr sz="62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AU" sz="6200" b="1">
                <a:solidFill>
                  <a:schemeClr val="lt1"/>
                </a:solidFill>
              </a:rPr>
              <a:t>1) Improvisation Playbuilding and Acting </a:t>
            </a:r>
            <a:endParaRPr sz="62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AU" sz="6200">
                <a:solidFill>
                  <a:schemeClr val="lt1"/>
                </a:solidFill>
              </a:rPr>
              <a:t>A combination of group playbuilt performances, scripted scene workshops and individual performances. </a:t>
            </a:r>
            <a:endParaRPr sz="62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AU" sz="6200" b="1">
                <a:solidFill>
                  <a:schemeClr val="lt1"/>
                </a:solidFill>
              </a:rPr>
              <a:t>2) Elements of Production in performance</a:t>
            </a:r>
            <a:endParaRPr sz="62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AU" sz="6200">
                <a:solidFill>
                  <a:schemeClr val="lt1"/>
                </a:solidFill>
              </a:rPr>
              <a:t>Including design concepts for set, costume and poster &amp; program.</a:t>
            </a:r>
            <a:endParaRPr sz="62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AU" sz="6200" b="1">
                <a:solidFill>
                  <a:schemeClr val="lt1"/>
                </a:solidFill>
              </a:rPr>
              <a:t>3) Theatrical Traditions and Performance Styles.</a:t>
            </a:r>
            <a:endParaRPr sz="62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AU" sz="6200">
                <a:solidFill>
                  <a:schemeClr val="lt1"/>
                </a:solidFill>
              </a:rPr>
              <a:t>Putting theory into practice for key practitioners and dramatic performance styles. </a:t>
            </a:r>
            <a:endParaRPr sz="62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 sz="62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AU" sz="6200" b="1">
                <a:solidFill>
                  <a:schemeClr val="lt1"/>
                </a:solidFill>
              </a:rPr>
              <a:t>The course allows for performance opportunities, collaboration and group work with peers, studies in Drama</a:t>
            </a:r>
            <a:endParaRPr sz="62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"/>
          <p:cNvSpPr txBox="1">
            <a:spLocks noGrp="1"/>
          </p:cNvSpPr>
          <p:nvPr>
            <p:ph type="title"/>
          </p:nvPr>
        </p:nvSpPr>
        <p:spPr>
          <a:xfrm>
            <a:off x="1991544" y="162568"/>
            <a:ext cx="8229600" cy="1143000"/>
          </a:xfrm>
          <a:prstGeom prst="rect">
            <a:avLst/>
          </a:prstGeom>
          <a:solidFill>
            <a:schemeClr val="dk1">
              <a:alpha val="7568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AU" sz="6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HSC REQUIREMENTS</a:t>
            </a:r>
            <a:endParaRPr/>
          </a:p>
        </p:txBody>
      </p:sp>
      <p:pic>
        <p:nvPicPr>
          <p:cNvPr id="127" name="Google Shape;12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6477" y="0"/>
            <a:ext cx="9698998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5"/>
          <p:cNvPicPr preferRelativeResize="0"/>
          <p:nvPr/>
        </p:nvPicPr>
        <p:blipFill rotWithShape="1">
          <a:blip r:embed="rId4">
            <a:alphaModFix/>
          </a:blip>
          <a:srcRect l="2993" b="8643"/>
          <a:stretch/>
        </p:blipFill>
        <p:spPr>
          <a:xfrm>
            <a:off x="1" y="-26400"/>
            <a:ext cx="5189524" cy="6884399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5"/>
          <p:cNvSpPr txBox="1">
            <a:spLocks noGrp="1"/>
          </p:cNvSpPr>
          <p:nvPr>
            <p:ph type="body" idx="1"/>
          </p:nvPr>
        </p:nvSpPr>
        <p:spPr>
          <a:xfrm>
            <a:off x="1740300" y="1396925"/>
            <a:ext cx="8975400" cy="5124300"/>
          </a:xfrm>
          <a:prstGeom prst="rect">
            <a:avLst/>
          </a:prstGeom>
          <a:solidFill>
            <a:schemeClr val="dk1">
              <a:alpha val="86666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AU" b="1">
                <a:solidFill>
                  <a:schemeClr val="lt1"/>
                </a:solidFill>
              </a:rPr>
              <a:t>MANDATORY: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AU" b="1">
                <a:solidFill>
                  <a:schemeClr val="lt1"/>
                </a:solidFill>
              </a:rPr>
              <a:t>Group performance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AU" b="1">
                <a:solidFill>
                  <a:schemeClr val="lt1"/>
                </a:solidFill>
              </a:rPr>
              <a:t>Studies in Drama - Black Comedy 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AU" b="1">
                <a:solidFill>
                  <a:schemeClr val="lt1"/>
                </a:solidFill>
              </a:rPr>
              <a:t>Australian Drama 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AU" b="1">
                <a:solidFill>
                  <a:schemeClr val="lt1"/>
                </a:solidFill>
              </a:rPr>
              <a:t>CHOOSE ONE INDIVIDUAL PROJECT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AU" b="1">
                <a:solidFill>
                  <a:schemeClr val="lt1"/>
                </a:solidFill>
              </a:rPr>
              <a:t>Individual Performance (monologue)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AU" b="1">
                <a:solidFill>
                  <a:schemeClr val="lt1"/>
                </a:solidFill>
              </a:rPr>
              <a:t>Design; Set, Lighting, Costume, Promotion and Program 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AU" b="1">
                <a:solidFill>
                  <a:schemeClr val="lt1"/>
                </a:solidFill>
              </a:rPr>
              <a:t>Script Writing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AU" b="1">
                <a:solidFill>
                  <a:schemeClr val="lt1"/>
                </a:solidFill>
              </a:rPr>
              <a:t>Critical Analysis; Directors Folio, Theatre Criticism, Applied Research Project 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AU" b="1">
                <a:solidFill>
                  <a:schemeClr val="lt1"/>
                </a:solidFill>
              </a:rPr>
              <a:t>Video Drama 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30" name="Google Shape;130;p5"/>
          <p:cNvSpPr txBox="1">
            <a:spLocks noGrp="1"/>
          </p:cNvSpPr>
          <p:nvPr>
            <p:ph type="title"/>
          </p:nvPr>
        </p:nvSpPr>
        <p:spPr>
          <a:xfrm>
            <a:off x="1676407" y="71220"/>
            <a:ext cx="10515600" cy="1325700"/>
          </a:xfrm>
          <a:prstGeom prst="rect">
            <a:avLst/>
          </a:prstGeom>
          <a:solidFill>
            <a:schemeClr val="dk1">
              <a:alpha val="7569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AU" sz="6000" b="1">
                <a:solidFill>
                  <a:schemeClr val="lt1"/>
                </a:solidFill>
              </a:rPr>
              <a:t>HSC </a:t>
            </a:r>
            <a:r>
              <a:rPr lang="en-AU" sz="6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DRAMA</a:t>
            </a:r>
            <a:endParaRPr sz="6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"/>
          <p:cNvSpPr txBox="1">
            <a:spLocks noGrp="1"/>
          </p:cNvSpPr>
          <p:nvPr>
            <p:ph type="title"/>
          </p:nvPr>
        </p:nvSpPr>
        <p:spPr>
          <a:xfrm>
            <a:off x="1981194" y="312893"/>
            <a:ext cx="8229600" cy="1143000"/>
          </a:xfrm>
          <a:prstGeom prst="rect">
            <a:avLst/>
          </a:prstGeom>
          <a:solidFill>
            <a:schemeClr val="dk1">
              <a:alpha val="76078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AU" sz="6000" b="1" dirty="0">
                <a:solidFill>
                  <a:schemeClr val="lt1"/>
                </a:solidFill>
              </a:rPr>
              <a:t>School Musical and Play</a:t>
            </a:r>
            <a:endParaRPr dirty="0"/>
          </a:p>
        </p:txBody>
      </p:sp>
      <p:sp>
        <p:nvSpPr>
          <p:cNvPr id="136" name="Google Shape;136;p7"/>
          <p:cNvSpPr txBox="1">
            <a:spLocks noGrp="1"/>
          </p:cNvSpPr>
          <p:nvPr>
            <p:ph type="body" idx="1"/>
          </p:nvPr>
        </p:nvSpPr>
        <p:spPr>
          <a:xfrm>
            <a:off x="1981194" y="1618461"/>
            <a:ext cx="8229600" cy="4518000"/>
          </a:xfrm>
          <a:prstGeom prst="rect">
            <a:avLst/>
          </a:prstGeom>
          <a:solidFill>
            <a:schemeClr val="dk1">
              <a:alpha val="87058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AU" b="1">
                <a:solidFill>
                  <a:schemeClr val="lt1"/>
                </a:solidFill>
              </a:rPr>
              <a:t>Annual School play or School Musical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>
              <a:solidFill>
                <a:schemeClr val="lt1"/>
              </a:solidFill>
            </a:endParaRPr>
          </a:p>
        </p:txBody>
      </p:sp>
      <p:pic>
        <p:nvPicPr>
          <p:cNvPr id="137" name="Google Shape;13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7749951" y="3614839"/>
            <a:ext cx="3057150" cy="407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09" y="122307"/>
            <a:ext cx="5071125" cy="3803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75328" y="3022353"/>
            <a:ext cx="6186700" cy="405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8322" y="323516"/>
            <a:ext cx="5127126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400000">
            <a:off x="6574034" y="2574970"/>
            <a:ext cx="3635972" cy="484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9790" y="-8219"/>
            <a:ext cx="11116314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702846" y="11980"/>
            <a:ext cx="8506800" cy="412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505361" y="1109671"/>
            <a:ext cx="7593025" cy="506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301743" y="2284943"/>
            <a:ext cx="12192000" cy="3910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172AC-1747-C140-88D1-02D5F0917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434444-65A0-5B42-80EE-3BC1BB98A5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68414" y="2418615"/>
            <a:ext cx="7885386" cy="274678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53AF43-DF67-6645-96AF-FE3726F83650}"/>
              </a:ext>
            </a:extLst>
          </p:cNvPr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/>
              <a:t> 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58B4CF3-BB96-F546-99EF-C00D06694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4" y="703790"/>
            <a:ext cx="7885385" cy="56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B4B890-3387-4849-93E4-2FF47261BA95}"/>
              </a:ext>
            </a:extLst>
          </p:cNvPr>
          <p:cNvSpPr/>
          <p:nvPr/>
        </p:nvSpPr>
        <p:spPr>
          <a:xfrm>
            <a:off x="315765" y="2628781"/>
            <a:ext cx="226695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b="1" dirty="0">
                <a:latin typeface="Arial" panose="020B0604020202020204" pitchFamily="34" charset="0"/>
              </a:rPr>
              <a:t>HSC Results</a:t>
            </a:r>
            <a:endParaRPr lang="en-AU" dirty="0"/>
          </a:p>
          <a:p>
            <a:br>
              <a:rPr lang="en-AU" dirty="0"/>
            </a:br>
            <a:r>
              <a:rPr lang="en-AU" b="1" dirty="0">
                <a:latin typeface="Arial" panose="020B0604020202020204" pitchFamily="34" charset="0"/>
              </a:rPr>
              <a:t>Menai is </a:t>
            </a:r>
            <a:r>
              <a:rPr lang="en-AU" b="1" dirty="0">
                <a:solidFill>
                  <a:srgbClr val="000099"/>
                </a:solidFill>
                <a:latin typeface="Arial" panose="020B0604020202020204" pitchFamily="34" charset="0"/>
              </a:rPr>
              <a:t>BLUE</a:t>
            </a:r>
            <a:endParaRPr lang="en-AU" dirty="0"/>
          </a:p>
          <a:p>
            <a:r>
              <a:rPr lang="en-AU" b="1" dirty="0">
                <a:latin typeface="Arial" panose="020B0604020202020204" pitchFamily="34" charset="0"/>
              </a:rPr>
              <a:t>The rest of the state is </a:t>
            </a:r>
            <a:r>
              <a:rPr lang="en-AU" b="1" dirty="0">
                <a:solidFill>
                  <a:srgbClr val="FF3399"/>
                </a:solidFill>
                <a:latin typeface="Arial" panose="020B0604020202020204" pitchFamily="34" charset="0"/>
              </a:rPr>
              <a:t>PINK</a:t>
            </a:r>
            <a:endParaRPr lang="en-AU" dirty="0"/>
          </a:p>
          <a:p>
            <a:br>
              <a:rPr lang="en-AU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376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1991544" y="162568"/>
            <a:ext cx="8229600" cy="1143000"/>
          </a:xfrm>
          <a:prstGeom prst="rect">
            <a:avLst/>
          </a:prstGeom>
          <a:solidFill>
            <a:schemeClr val="dk1">
              <a:alpha val="76078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AU" sz="6000" b="1" i="1">
                <a:solidFill>
                  <a:schemeClr val="lt1"/>
                </a:solidFill>
              </a:rPr>
              <a:t>OnStage</a:t>
            </a:r>
            <a:r>
              <a:rPr lang="en-AU" sz="6000" b="1">
                <a:solidFill>
                  <a:schemeClr val="lt1"/>
                </a:solidFill>
              </a:rPr>
              <a:t> Nomination </a:t>
            </a:r>
            <a:endParaRPr/>
          </a:p>
        </p:txBody>
      </p:sp>
      <p:sp>
        <p:nvSpPr>
          <p:cNvPr id="152" name="Google Shape;152;p8"/>
          <p:cNvSpPr txBox="1">
            <a:spLocks noGrp="1"/>
          </p:cNvSpPr>
          <p:nvPr>
            <p:ph type="body" idx="1"/>
          </p:nvPr>
        </p:nvSpPr>
        <p:spPr>
          <a:xfrm>
            <a:off x="1991544" y="1468136"/>
            <a:ext cx="8229600" cy="4518000"/>
          </a:xfrm>
          <a:prstGeom prst="rect">
            <a:avLst/>
          </a:prstGeom>
          <a:solidFill>
            <a:schemeClr val="dk1">
              <a:alpha val="87058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 b="1">
                <a:solidFill>
                  <a:schemeClr val="lt1"/>
                </a:solidFill>
              </a:rPr>
              <a:t>Georgie Winchester</a:t>
            </a:r>
            <a:endParaRPr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 b="1">
                <a:solidFill>
                  <a:schemeClr val="lt1"/>
                </a:solidFill>
              </a:rPr>
              <a:t>Class of 2020 HSC Drama </a:t>
            </a:r>
            <a:endParaRPr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>
              <a:solidFill>
                <a:schemeClr val="lt1"/>
              </a:solidFill>
            </a:endParaRPr>
          </a:p>
        </p:txBody>
      </p:sp>
      <p:pic>
        <p:nvPicPr>
          <p:cNvPr id="153" name="Google Shape;15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14853" y="1502605"/>
            <a:ext cx="2408150" cy="485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8"/>
          <p:cNvPicPr preferRelativeResize="0"/>
          <p:nvPr/>
        </p:nvPicPr>
        <p:blipFill rotWithShape="1">
          <a:blip r:embed="rId4">
            <a:alphaModFix/>
          </a:blip>
          <a:srcRect l="24590"/>
          <a:stretch/>
        </p:blipFill>
        <p:spPr>
          <a:xfrm>
            <a:off x="178675" y="1468113"/>
            <a:ext cx="3670275" cy="4925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344</Words>
  <Application>Microsoft Macintosh PowerPoint</Application>
  <PresentationFormat>Widescreen</PresentationFormat>
  <Paragraphs>70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Times New Roman</vt:lpstr>
      <vt:lpstr>Office Theme</vt:lpstr>
      <vt:lpstr>PowerPoint Presentation</vt:lpstr>
      <vt:lpstr>PowerPoint Presentation</vt:lpstr>
      <vt:lpstr>DRAMA</vt:lpstr>
      <vt:lpstr>PowerPoint Presentation</vt:lpstr>
      <vt:lpstr>PRELIMINARY DRAMA</vt:lpstr>
      <vt:lpstr>HSC REQUIREMENTS</vt:lpstr>
      <vt:lpstr>School Musical and Play</vt:lpstr>
      <vt:lpstr>Drama</vt:lpstr>
      <vt:lpstr>OnStage Nomination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Neil Middleton (Neil Middleton)</dc:creator>
  <cp:lastModifiedBy>Sebastian Riorden</cp:lastModifiedBy>
  <cp:revision>2</cp:revision>
  <dcterms:created xsi:type="dcterms:W3CDTF">2021-07-22T06:06:45Z</dcterms:created>
  <dcterms:modified xsi:type="dcterms:W3CDTF">2021-07-30T02:55:53Z</dcterms:modified>
</cp:coreProperties>
</file>