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79" r:id="rId3"/>
    <p:sldId id="287" r:id="rId4"/>
    <p:sldId id="280" r:id="rId5"/>
    <p:sldId id="281" r:id="rId6"/>
    <p:sldId id="322" r:id="rId7"/>
    <p:sldId id="323" r:id="rId8"/>
    <p:sldId id="284" r:id="rId9"/>
    <p:sldId id="285" r:id="rId10"/>
    <p:sldId id="286" r:id="rId11"/>
    <p:sldId id="288" r:id="rId12"/>
    <p:sldId id="26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560EB-5A25-4B88-A4C2-36AF391CB4A3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3D8A2-1288-414A-B637-E7D2D5F60D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1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1CE1-03AE-4AE4-834C-EF318DB6C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321B6-9668-4F72-ADE6-4A3D90F2A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597D8-8BC4-41AE-8FBD-5BCA0B47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E88B1-756F-4975-A2F6-44E689A6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AF94-11B4-42F4-A9A9-5F0BD3FA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48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0BCC-AC76-494E-A3C2-F2D59683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004A7-D04E-486D-BD02-596CD92D8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B5C05-AC8E-47A7-9B08-C988605C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76CF5-BA72-4F6F-AD7B-9E45ABA3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7BE8-C720-4941-8AD5-7BD61AEB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6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D23EE-8845-4A07-9033-A00A6D9D2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3BB8F-6573-4114-9FE0-9B74F2A5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CFBB-4A09-4919-837F-404BEA6B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77B2-0F69-47FF-86E6-F842BFC4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5A865-6C76-417A-ADFF-7D16155E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19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329D-874B-445E-9C6A-CDA7F0E9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7888-E577-4417-84D5-5C150AC53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DE89-EAAF-4A51-8E47-39B01385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FDF89-EA60-49D9-9C41-C3E9065F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77BA5-9E0A-4D7B-B4C6-62348511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06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85BF-AEAE-4AC0-B8EF-51E1ADFA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6813E-BB5C-4F72-A3F6-90CD5D212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BFD84-7DCB-4DC8-B32A-794B7A11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A520C-60F2-46AF-8A8A-6A3BDAA3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655-161A-4D5E-8F14-A6AD3D0B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25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B6FE-2AC5-4022-9FF8-F3E74252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AFD3-379B-498B-AED8-5DEF5CD58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40080-5C94-4C0B-B3F6-A2761290B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3DBD4-153F-411F-BACE-51337B79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45AC9-067E-4B1E-A316-6A6BC2F1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7C554-0411-47A8-9193-57BB7046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722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88DE-FB59-4CDC-8230-8C1AC0DF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3B239-AAC8-4B56-92CF-76E1FFBB2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7DDD6-EDDB-4059-8830-976691E89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CD992-8105-482F-9978-6B8964EEA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55051-1F99-4FEA-9586-231469F15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7A3D6-FB06-4494-90E6-CB601DB5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A6E1C-83B2-42A9-8CD4-749550B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6724D-43AC-426D-A2C6-6B979376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1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AEFA-59FC-4B65-8A9F-088D7839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D03E2-34AA-4410-B6C3-AA202C00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B10FC-BF8E-4B45-9A17-BDF05FE1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17952-49CA-432A-8BBC-3A1EB43E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39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143AC-0341-41B5-8276-D92CD76F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271B9-F3CD-45B2-A09E-B069AC4C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953C-ED8E-4434-B536-32E88C24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14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B1A3-301B-48A1-8B44-4814C258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86FB-7FB2-4AE1-85FE-99111040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E1F1-F3F7-44D9-B7ED-527D37DE5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812F-777F-4CA6-AEB5-7FB0A26C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F7D37-D6FD-45EA-9C68-E489EF89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72770-4C05-41A2-B8F0-A40D2F5E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32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14C1-8B67-45A6-8B36-30737482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A4969-EE39-4683-9A02-15A2AF03A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E27D7-CEEE-4282-A3F7-DB05742F2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6F0F3-D7EB-459B-B205-014702C4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8ADFA-CB6C-428B-9CE4-EEE69D53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6ADC5-CD64-4832-910F-A3B9B6B1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26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BA890-DBFA-4F3C-9B3B-189E7A16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DEAB1-E180-40D6-B05E-5B5982FC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7AB71-F1EC-4162-8B09-48FADA106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2BAC-A3B0-46B2-B03E-DB3DF765F7A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47FDD-9A35-46CD-9281-F8E538DC2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A4621-CD0E-42B5-B834-8FF27CEAB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4CCA-D5A3-4AB1-9A3D-E888D761CC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7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/>
        </p:nvSpPr>
        <p:spPr>
          <a:xfrm>
            <a:off x="669471" y="224642"/>
            <a:ext cx="51435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AU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669471" y="2504807"/>
            <a:ext cx="51435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AU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UNIT – 2 YEAR - ATAR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5932" y="0"/>
            <a:ext cx="45760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dk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AU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HSC ENCORE</a:t>
            </a:r>
            <a:endParaRPr/>
          </a:p>
        </p:txBody>
      </p:sp>
      <p:sp>
        <p:nvSpPr>
          <p:cNvPr id="304" name="Google Shape;304;p22"/>
          <p:cNvSpPr txBox="1">
            <a:spLocks noGrp="1"/>
          </p:cNvSpPr>
          <p:nvPr>
            <p:ph type="body" idx="1"/>
          </p:nvPr>
        </p:nvSpPr>
        <p:spPr>
          <a:xfrm>
            <a:off x="838200" y="3230219"/>
            <a:ext cx="10515600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ct val="100000"/>
              <a:buChar char="•"/>
            </a:pPr>
            <a:r>
              <a:rPr lang="en-AU" sz="2700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HSC Encore is an annual concert of the highest scoring HSC Performances.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700" b="1">
              <a:solidFill>
                <a:srgbClr val="323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100000"/>
              <a:buChar char="•"/>
            </a:pPr>
            <a:r>
              <a:rPr lang="en-AU" sz="2700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Menai High School has had students represented in HSC Encore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4" descr="A screenshot of a social media post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l="4090" r="1057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2292439" y="423989"/>
            <a:ext cx="18934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t="6328"/>
          <a:stretch/>
        </p:blipFill>
        <p:spPr>
          <a:xfrm>
            <a:off x="2292439" y="947169"/>
            <a:ext cx="7190926" cy="5323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A7E0C-7BAB-4364-8B15-166CDD5070B6}"/>
              </a:ext>
            </a:extLst>
          </p:cNvPr>
          <p:cNvSpPr txBox="1"/>
          <p:nvPr/>
        </p:nvSpPr>
        <p:spPr>
          <a:xfrm>
            <a:off x="323850" y="4114800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HSC Results</a:t>
            </a:r>
          </a:p>
          <a:p>
            <a:endParaRPr lang="en-AU" b="1" dirty="0"/>
          </a:p>
          <a:p>
            <a:r>
              <a:rPr lang="en-AU" b="1" dirty="0"/>
              <a:t>Menai is </a:t>
            </a:r>
            <a:r>
              <a:rPr lang="en-AU" b="1" dirty="0">
                <a:solidFill>
                  <a:srgbClr val="000099"/>
                </a:solidFill>
              </a:rPr>
              <a:t>BLUE</a:t>
            </a:r>
          </a:p>
          <a:p>
            <a:r>
              <a:rPr lang="en-AU" b="1" dirty="0"/>
              <a:t>The rest of the state is </a:t>
            </a:r>
            <a:r>
              <a:rPr lang="en-AU" b="1" dirty="0">
                <a:solidFill>
                  <a:srgbClr val="FF3399"/>
                </a:solidFill>
              </a:rPr>
              <a:t>PINK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 t="14982" b="5322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dk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AU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MUSIC 1 </a:t>
            </a:r>
            <a:endParaRPr dirty="0"/>
          </a:p>
        </p:txBody>
      </p:sp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838200" y="2297661"/>
            <a:ext cx="10515599" cy="4195214"/>
          </a:xfrm>
          <a:prstGeom prst="rect">
            <a:avLst/>
          </a:prstGeom>
          <a:solidFill>
            <a:schemeClr val="dk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AU" b="1" dirty="0">
                <a:solidFill>
                  <a:schemeClr val="lt1"/>
                </a:solidFill>
              </a:rPr>
              <a:t>You may specialise in a particular instrument / voice </a:t>
            </a:r>
            <a:r>
              <a:rPr lang="en-AU" sz="2400" b="1" dirty="0">
                <a:solidFill>
                  <a:schemeClr val="lt1"/>
                </a:solidFill>
              </a:rPr>
              <a:t>- </a:t>
            </a:r>
            <a:r>
              <a:rPr lang="en-AU" sz="2400" dirty="0">
                <a:solidFill>
                  <a:schemeClr val="lt1"/>
                </a:solidFill>
              </a:rPr>
              <a:t>some students play more than one.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AU" sz="2400" i="1" dirty="0">
                <a:solidFill>
                  <a:schemeClr val="lt1"/>
                </a:solidFill>
              </a:rPr>
              <a:t>Private instrument tuition outside of school is helpful but not compulsory.</a:t>
            </a:r>
            <a:endParaRPr i="1" dirty="0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800"/>
              <a:buNone/>
            </a:pPr>
            <a:endParaRPr lang="en-AU" b="1" dirty="0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dk1"/>
              </a:buClr>
              <a:buSzPts val="2800"/>
              <a:buNone/>
            </a:pPr>
            <a:r>
              <a:rPr lang="en-AU" b="1" dirty="0">
                <a:solidFill>
                  <a:schemeClr val="lt1"/>
                </a:solidFill>
              </a:rPr>
              <a:t>Learn to compose music in different styles</a:t>
            </a: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AU" b="1" dirty="0">
                <a:solidFill>
                  <a:schemeClr val="lt1"/>
                </a:solidFill>
              </a:rPr>
              <a:t>Learn to analyse music aurally through the musical concepts - pitch, duration, texture, tone colour, dynamics and expressive techniques and structure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3"/>
          <p:cNvPicPr preferRelativeResize="0"/>
          <p:nvPr/>
        </p:nvPicPr>
        <p:blipFill rotWithShape="1">
          <a:blip r:embed="rId3">
            <a:alphaModFix/>
          </a:blip>
          <a:srcRect l="6024" t="16889" r="322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3;p19">
            <a:extLst>
              <a:ext uri="{FF2B5EF4-FFF2-40B4-BE49-F238E27FC236}">
                <a16:creationId xmlns:a16="http://schemas.microsoft.com/office/drawing/2014/main" id="{41392EB5-98B4-4D3E-A6C4-E720DA5281F2}"/>
              </a:ext>
            </a:extLst>
          </p:cNvPr>
          <p:cNvSpPr txBox="1">
            <a:spLocks/>
          </p:cNvSpPr>
          <p:nvPr/>
        </p:nvSpPr>
        <p:spPr>
          <a:xfrm>
            <a:off x="1153159" y="770707"/>
            <a:ext cx="10515599" cy="1312094"/>
          </a:xfrm>
          <a:prstGeom prst="rect">
            <a:avLst/>
          </a:prstGeom>
          <a:solidFill>
            <a:schemeClr val="dk1">
              <a:alpha val="74117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 panose="020B0604020202020204" pitchFamily="34" charset="0"/>
              <a:buNone/>
            </a:pPr>
            <a:r>
              <a:rPr lang="en-AU" b="1" dirty="0">
                <a:solidFill>
                  <a:schemeClr val="lt1"/>
                </a:solidFill>
              </a:rPr>
              <a:t>You don’t have to play a traditional Western style instrument.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 panose="020B0604020202020204" pitchFamily="34" charset="0"/>
              <a:buNone/>
            </a:pPr>
            <a:endParaRPr lang="en-AU" b="1" dirty="0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 panose="020B0604020202020204" pitchFamily="34" charset="0"/>
              <a:buNone/>
            </a:pPr>
            <a:r>
              <a:rPr lang="en-AU" b="1" dirty="0">
                <a:solidFill>
                  <a:schemeClr val="lt1"/>
                </a:solidFill>
              </a:rPr>
              <a:t>A lot of students achieve excellent results playing a traditional instrument from their own or another culture.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89;p20">
            <a:extLst>
              <a:ext uri="{FF2B5EF4-FFF2-40B4-BE49-F238E27FC236}">
                <a16:creationId xmlns:a16="http://schemas.microsoft.com/office/drawing/2014/main" id="{85BDD67C-A103-4F49-AB8D-C52BC8BCE0D9}"/>
              </a:ext>
            </a:extLst>
          </p:cNvPr>
          <p:cNvPicPr preferRelativeResize="0"/>
          <p:nvPr/>
        </p:nvPicPr>
        <p:blipFill rotWithShape="1">
          <a:blip r:embed="rId3"/>
          <a:srcRect t="19038" r="9234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1991544" y="162568"/>
            <a:ext cx="8229600" cy="1143000"/>
          </a:xfrm>
          <a:prstGeom prst="rect">
            <a:avLst/>
          </a:prstGeom>
          <a:solidFill>
            <a:schemeClr val="dk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AU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HSC REQUIREMENTS</a:t>
            </a:r>
            <a:endParaRPr lang="en-AU"/>
          </a:p>
        </p:txBody>
      </p:sp>
      <p:sp>
        <p:nvSpPr>
          <p:cNvPr id="263" name="Google Shape;263;p16"/>
          <p:cNvSpPr txBox="1">
            <a:spLocks noGrp="1"/>
          </p:cNvSpPr>
          <p:nvPr>
            <p:ph type="body" idx="1"/>
          </p:nvPr>
        </p:nvSpPr>
        <p:spPr>
          <a:xfrm>
            <a:off x="1981199" y="1915811"/>
            <a:ext cx="8229600" cy="3608689"/>
          </a:xfrm>
          <a:prstGeom prst="rect">
            <a:avLst/>
          </a:prstGeom>
          <a:solidFill>
            <a:schemeClr val="dk1">
              <a:alpha val="73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MANDATORY:</a:t>
            </a:r>
            <a:endParaRPr lang="en-AU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One performance (max 5 min)</a:t>
            </a:r>
            <a:endParaRPr lang="en-AU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AU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CHOOSE THREE ELECTIVES:</a:t>
            </a:r>
            <a:endParaRPr lang="en-AU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Performance (max 5 min) OR</a:t>
            </a:r>
            <a:endParaRPr lang="en-AU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Composition (max 4 min) OR</a:t>
            </a:r>
            <a:endParaRPr lang="en-AU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Musicology (10 min viva voce)</a:t>
            </a:r>
            <a:endParaRPr lang="en-AU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AU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7;p1">
            <a:extLst>
              <a:ext uri="{FF2B5EF4-FFF2-40B4-BE49-F238E27FC236}">
                <a16:creationId xmlns:a16="http://schemas.microsoft.com/office/drawing/2014/main" id="{4FB4B417-77EE-444C-8B32-31346BCA83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33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dk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AU" sz="6000" dirty="0">
                <a:solidFill>
                  <a:schemeClr val="bg1"/>
                </a:solidFill>
                <a:latin typeface="+mn-lt"/>
              </a:rPr>
              <a:t>TOPICS</a:t>
            </a:r>
            <a:endParaRPr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263;p16">
            <a:extLst>
              <a:ext uri="{FF2B5EF4-FFF2-40B4-BE49-F238E27FC236}">
                <a16:creationId xmlns:a16="http://schemas.microsoft.com/office/drawing/2014/main" id="{575AB0C7-0257-4C42-A9A8-73D1D6AA8F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966912"/>
            <a:ext cx="10584051" cy="4767101"/>
          </a:xfrm>
          <a:prstGeom prst="rect">
            <a:avLst/>
          </a:prstGeom>
          <a:solidFill>
            <a:schemeClr val="dk1">
              <a:alpha val="87058"/>
            </a:schemeClr>
          </a:solidFill>
          <a:ln>
            <a:noFill/>
          </a:ln>
        </p:spPr>
        <p:txBody>
          <a:bodyPr spcFirstLastPara="1" wrap="square" lIns="91425" tIns="45700" rIns="91425" bIns="45700" numCol="3" anchor="t" anchorCtr="0">
            <a:normAutofit lnSpcReduction="10000"/>
          </a:bodyPr>
          <a:lstStyle/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An instrument and its repertoire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Australian music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Baroque music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Jazz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Medieval music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Methods of notating music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and religion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and the related arts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for large ensembles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for radio, film, television and multimedia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for small ensembles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in education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of a culture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of the 18th century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endParaRPr lang="en-AU" b="1" dirty="0">
              <a:solidFill>
                <a:schemeClr val="lt1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of the 19th century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Music of the 20th and 21st centuries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Popular music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Renaissance music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Rock music 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Technology and its influence on music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None/>
            </a:pPr>
            <a:r>
              <a:rPr lang="en-AU" b="1" dirty="0">
                <a:solidFill>
                  <a:schemeClr val="lt1"/>
                </a:solidFill>
              </a:rPr>
              <a:t>Theatre music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61;p16" descr="A large crowd of people&#10;&#10;Description generated with very high confidence">
            <a:extLst>
              <a:ext uri="{FF2B5EF4-FFF2-40B4-BE49-F238E27FC236}">
                <a16:creationId xmlns:a16="http://schemas.microsoft.com/office/drawing/2014/main" id="{7B614D48-B5B3-473B-94E9-51C0284F37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9B8E89-3B05-4617-A992-C182E52C8B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4132C-B81A-4F5A-99E1-9620342D1E11}"/>
              </a:ext>
            </a:extLst>
          </p:cNvPr>
          <p:cNvSpPr txBox="1"/>
          <p:nvPr/>
        </p:nvSpPr>
        <p:spPr>
          <a:xfrm>
            <a:off x="711200" y="948055"/>
            <a:ext cx="2661920" cy="303615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PERFORMANCE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PERFORMANCE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PERFORMANCE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502EB-2A42-4742-801A-C8C62330E241}"/>
              </a:ext>
            </a:extLst>
          </p:cNvPr>
          <p:cNvSpPr txBox="1"/>
          <p:nvPr/>
        </p:nvSpPr>
        <p:spPr>
          <a:xfrm>
            <a:off x="3515361" y="3190240"/>
            <a:ext cx="2661920" cy="303615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PERFORMANCE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PERFORMANCE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COMPOSITION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MUSICOLOGY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54B1D-8E67-4D5E-B9DE-7F4613D03F9C}"/>
              </a:ext>
            </a:extLst>
          </p:cNvPr>
          <p:cNvSpPr txBox="1"/>
          <p:nvPr/>
        </p:nvSpPr>
        <p:spPr>
          <a:xfrm>
            <a:off x="6319522" y="948055"/>
            <a:ext cx="2661920" cy="303615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PERFORMANCE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COMPOSITION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COMPOSITION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COMPOSITION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6437D-60A1-4F9B-B25B-844EFAE60149}"/>
              </a:ext>
            </a:extLst>
          </p:cNvPr>
          <p:cNvSpPr txBox="1"/>
          <p:nvPr/>
        </p:nvSpPr>
        <p:spPr>
          <a:xfrm>
            <a:off x="8818880" y="3098800"/>
            <a:ext cx="2661920" cy="303615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PERFORMANCE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COMPOSITION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MUSICOLOGY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AU" sz="2000" b="1" dirty="0">
                <a:solidFill>
                  <a:schemeClr val="bg1"/>
                </a:solidFill>
              </a:rPr>
              <a:t>MUSICOLOGY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1F140-BECB-467C-92E9-491FDDD9C329}"/>
              </a:ext>
            </a:extLst>
          </p:cNvPr>
          <p:cNvSpPr txBox="1"/>
          <p:nvPr/>
        </p:nvSpPr>
        <p:spPr>
          <a:xfrm>
            <a:off x="711200" y="323850"/>
            <a:ext cx="10642600" cy="52322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POSSIBLE MUSIC 1 HSC PROGRAM</a:t>
            </a:r>
          </a:p>
        </p:txBody>
      </p:sp>
    </p:spTree>
    <p:extLst>
      <p:ext uri="{BB962C8B-B14F-4D97-AF65-F5344CB8AC3E}">
        <p14:creationId xmlns:p14="http://schemas.microsoft.com/office/powerpoint/2010/main" val="21871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FBE1D3-8721-40AF-B8F5-B082C9FC0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68876"/>
              </p:ext>
            </p:extLst>
          </p:nvPr>
        </p:nvGraphicFramePr>
        <p:xfrm>
          <a:off x="467360" y="1090506"/>
          <a:ext cx="1131824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640">
                  <a:extLst>
                    <a:ext uri="{9D8B030D-6E8A-4147-A177-3AD203B41FA5}">
                      <a16:colId xmlns:a16="http://schemas.microsoft.com/office/drawing/2014/main" val="197688375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923367416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114754800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1455527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YEAR 11 (Preliminary) 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YEAR 12 (HSC) 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196330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r>
                        <a:rPr lang="en-A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1- Arrangement and Analysis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Task 1- </a:t>
                      </a:r>
                      <a:r>
                        <a:rPr lang="en-A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Composition portfolio and aural analysis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5918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/>
                        <a:t>Task 2- Performance and Viva Voce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30453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2- Composition and Portfolio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2506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/>
                        <a:t>Task 3- Presentation or Submission of Elective 1 and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22599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AU" dirty="0"/>
                        <a:t>Task 3- </a:t>
                      </a:r>
                      <a:r>
                        <a:rPr lang="en-A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 and Topic Investigation with Yearly Examination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2261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Task 4- Trial HSC Examination and Presentation or Submission of Elective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486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68B3D5-8D30-4498-B116-0DF99AAA17B0}"/>
              </a:ext>
            </a:extLst>
          </p:cNvPr>
          <p:cNvSpPr txBox="1"/>
          <p:nvPr/>
        </p:nvSpPr>
        <p:spPr>
          <a:xfrm>
            <a:off x="467360" y="314960"/>
            <a:ext cx="1131824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ASSESSMENT SCHEDULE</a:t>
            </a:r>
          </a:p>
        </p:txBody>
      </p:sp>
    </p:spTree>
    <p:extLst>
      <p:ext uri="{BB962C8B-B14F-4D97-AF65-F5344CB8AC3E}">
        <p14:creationId xmlns:p14="http://schemas.microsoft.com/office/powerpoint/2010/main" val="217083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0" name="Google Shape;290;p20"/>
          <p:cNvPicPr preferRelativeResize="0"/>
          <p:nvPr/>
        </p:nvPicPr>
        <p:blipFill rotWithShape="1">
          <a:blip r:embed="rId3"/>
          <a:srcRect l="17607" r="15304" b="-1"/>
          <a:stretch/>
        </p:blipFill>
        <p:spPr>
          <a:xfrm rot="10800000">
            <a:off x="20" y="-1"/>
            <a:ext cx="3997732" cy="4469126"/>
          </a:xfrm>
          <a:prstGeom prst="rect">
            <a:avLst/>
          </a:prstGeom>
          <a:noFill/>
        </p:spPr>
      </p:pic>
      <p:pic>
        <p:nvPicPr>
          <p:cNvPr id="289" name="Google Shape;289;p20"/>
          <p:cNvPicPr preferRelativeResize="0"/>
          <p:nvPr/>
        </p:nvPicPr>
        <p:blipFill rotWithShape="1">
          <a:blip r:embed="rId4"/>
          <a:srcRect r="9234" b="1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  <a:noFill/>
        </p:spPr>
      </p:pic>
      <p:pic>
        <p:nvPicPr>
          <p:cNvPr id="288" name="Google Shape;288;p20"/>
          <p:cNvPicPr preferRelativeResize="0"/>
          <p:nvPr/>
        </p:nvPicPr>
        <p:blipFill rotWithShape="1">
          <a:blip r:embed="rId5"/>
          <a:srcRect l="1476" r="-6" b="-6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  <a:noFill/>
        </p:spPr>
      </p:pic>
      <p:pic>
        <p:nvPicPr>
          <p:cNvPr id="292" name="Google Shape;292;p20"/>
          <p:cNvPicPr preferRelativeResize="0"/>
          <p:nvPr/>
        </p:nvPicPr>
        <p:blipFill rotWithShape="1">
          <a:blip r:embed="rId6"/>
          <a:srcRect r="9162" b="6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  <a:noFill/>
        </p:spPr>
      </p:pic>
      <p:pic>
        <p:nvPicPr>
          <p:cNvPr id="291" name="Google Shape;291;p20"/>
          <p:cNvPicPr preferRelativeResize="0"/>
          <p:nvPr/>
        </p:nvPicPr>
        <p:blipFill rotWithShape="1">
          <a:blip r:embed="rId7"/>
          <a:srcRect t="6046" r="3" b="11035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  <a:noFill/>
        </p:spPr>
      </p:pic>
      <p:sp>
        <p:nvSpPr>
          <p:cNvPr id="7" name="Google Shape;282;p19">
            <a:extLst>
              <a:ext uri="{FF2B5EF4-FFF2-40B4-BE49-F238E27FC236}">
                <a16:creationId xmlns:a16="http://schemas.microsoft.com/office/drawing/2014/main" id="{6E28F18D-F576-423A-AEBC-8F7FEF690591}"/>
              </a:ext>
            </a:extLst>
          </p:cNvPr>
          <p:cNvSpPr txBox="1">
            <a:spLocks/>
          </p:cNvSpPr>
          <p:nvPr/>
        </p:nvSpPr>
        <p:spPr>
          <a:xfrm>
            <a:off x="7527223" y="857250"/>
            <a:ext cx="3826578" cy="531971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800" b="1" dirty="0">
                <a:latin typeface="+mn-lt"/>
                <a:ea typeface="+mn-ea"/>
                <a:cs typeface="+mn-cs"/>
                <a:sym typeface="Calibri"/>
              </a:rPr>
              <a:t>We would like you to be a part of our Ensembles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</a:pPr>
            <a:endParaRPr lang="en-US" sz="2800" b="1" dirty="0">
              <a:latin typeface="+mn-lt"/>
              <a:ea typeface="+mn-ea"/>
              <a:cs typeface="+mn-cs"/>
              <a:sym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800" b="1" dirty="0">
                <a:latin typeface="+mn-lt"/>
                <a:ea typeface="+mn-ea"/>
                <a:cs typeface="+mn-cs"/>
                <a:sym typeface="Calibri"/>
              </a:rPr>
              <a:t>Concert Band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800" b="1" dirty="0">
                <a:latin typeface="+mn-lt"/>
                <a:ea typeface="+mn-ea"/>
                <a:cs typeface="+mn-cs"/>
                <a:sym typeface="Calibri"/>
              </a:rPr>
              <a:t>Vocal Ensemble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800" b="1" dirty="0">
                <a:latin typeface="+mn-lt"/>
                <a:ea typeface="+mn-ea"/>
                <a:cs typeface="+mn-cs"/>
                <a:sym typeface="Calibri"/>
              </a:rPr>
              <a:t>Stage Band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800" b="1" dirty="0">
                <a:latin typeface="+mn-lt"/>
                <a:ea typeface="+mn-ea"/>
                <a:cs typeface="+mn-cs"/>
                <a:sym typeface="Calibri"/>
              </a:rPr>
              <a:t>String Ensemble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</a:pPr>
            <a:r>
              <a:rPr lang="en-US" sz="2800" b="1" dirty="0">
                <a:latin typeface="+mn-lt"/>
                <a:ea typeface="+mn-ea"/>
                <a:cs typeface="+mn-cs"/>
                <a:sym typeface="Calibri"/>
              </a:rPr>
              <a:t>Rock Band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</a:pPr>
            <a:endParaRPr lang="en-US" sz="2000" b="1" dirty="0"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6000"/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dk1">
              <a:alpha val="7607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AU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CAREERS</a:t>
            </a:r>
            <a:endParaRPr/>
          </a:p>
        </p:txBody>
      </p:sp>
      <p:sp>
        <p:nvSpPr>
          <p:cNvPr id="298" name="Google Shape;29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Music teacher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Music tutor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Music therapist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Sound/Recording Engineer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Performer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Accompanist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Repetiteur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Composer/arranger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Sound Technician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Musicologist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Piano Tuner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DJ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Conductor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Band Manager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Speech pathologist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10526"/>
              <a:buChar char="•"/>
            </a:pPr>
            <a:r>
              <a:rPr lang="en-AU" b="1">
                <a:solidFill>
                  <a:srgbClr val="323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Stage Manager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10526"/>
              <a:buNone/>
            </a:pPr>
            <a:endParaRPr>
              <a:solidFill>
                <a:srgbClr val="FF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10526"/>
              <a:buNone/>
            </a:pP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1335&quot;&gt;&lt;object type=&quot;3&quot; unique_id=&quot;11336&quot;&gt;&lt;property id=&quot;20148&quot; value=&quot;5&quot;/&gt;&lt;property id=&quot;20300&quot; value=&quot;Slide 1&quot;/&gt;&lt;property id=&quot;20307&quot; value=&quot;278&quot;/&gt;&lt;/object&gt;&lt;object type=&quot;3&quot; unique_id=&quot;11337&quot;&gt;&lt;property id=&quot;20148&quot; value=&quot;5&quot;/&gt;&lt;property id=&quot;20300&quot; value=&quot;Slide 2 - &amp;quot;MUSIC 1 &amp;quot;&quot;/&gt;&lt;property id=&quot;20307&quot; value=&quot;279&quot;/&gt;&lt;/object&gt;&lt;object type=&quot;3&quot; unique_id=&quot;11338&quot;&gt;&lt;property id=&quot;20148&quot; value=&quot;5&quot;/&gt;&lt;property id=&quot;20300&quot; value=&quot;Slide 4 - &amp;quot;HSC REQUIREMENTS&amp;quot;&quot;/&gt;&lt;property id=&quot;20307&quot; value=&quot;280&quot;/&gt;&lt;/object&gt;&lt;object type=&quot;3&quot; unique_id=&quot;11339&quot;&gt;&lt;property id=&quot;20148&quot; value=&quot;5&quot;/&gt;&lt;property id=&quot;20300&quot; value=&quot;Slide 6&quot;/&gt;&lt;property id=&quot;20307&quot; value=&quot;322&quot;/&gt;&lt;/object&gt;&lt;object type=&quot;3&quot; unique_id=&quot;11340&quot;&gt;&lt;property id=&quot;20148&quot; value=&quot;5&quot;/&gt;&lt;property id=&quot;20300&quot; value=&quot;Slide 5 - &amp;quot;TOPICS&amp;quot;&quot;/&gt;&lt;property id=&quot;20307&quot; value=&quot;281&quot;/&gt;&lt;/object&gt;&lt;object type=&quot;3&quot; unique_id=&quot;11343&quot;&gt;&lt;property id=&quot;20148&quot; value=&quot;5&quot;/&gt;&lt;property id=&quot;20300&quot; value=&quot;Slide 8&quot;/&gt;&lt;property id=&quot;20307&quot; value=&quot;284&quot;/&gt;&lt;/object&gt;&lt;object type=&quot;3&quot; unique_id=&quot;11344&quot;&gt;&lt;property id=&quot;20148&quot; value=&quot;5&quot;/&gt;&lt;property id=&quot;20300&quot; value=&quot;Slide 9 - &amp;quot;CAREERS&amp;quot;&quot;/&gt;&lt;property id=&quot;20307&quot; value=&quot;285&quot;/&gt;&lt;/object&gt;&lt;object type=&quot;3&quot; unique_id=&quot;11345&quot;&gt;&lt;property id=&quot;20148&quot; value=&quot;5&quot;/&gt;&lt;property id=&quot;20300&quot; value=&quot;Slide 10 - &amp;quot;HSC ENCORE&amp;quot;&quot;/&gt;&lt;property id=&quot;20307&quot; value=&quot;286&quot;/&gt;&lt;/object&gt;&lt;object type=&quot;3&quot; unique_id=&quot;11346&quot;&gt;&lt;property id=&quot;20148&quot; value=&quot;5&quot;/&gt;&lt;property id=&quot;20300&quot; value=&quot;Slide 3&quot;/&gt;&lt;property id=&quot;20307&quot; value=&quot;287&quot;/&gt;&lt;/object&gt;&lt;object type=&quot;3&quot; unique_id=&quot;11347&quot;&gt;&lt;property id=&quot;20148&quot; value=&quot;5&quot;/&gt;&lt;property id=&quot;20300&quot; value=&quot;Slide 11&quot;/&gt;&lt;property id=&quot;20307&quot; value=&quot;288&quot;/&gt;&lt;/object&gt;&lt;object type=&quot;3&quot; unique_id=&quot;11996&quot;&gt;&lt;property id=&quot;20148&quot; value=&quot;5&quot;/&gt;&lt;property id=&quot;20300&quot; value=&quot;Slide 7&quot;/&gt;&lt;property id=&quot;20307&quot; value=&quot;323&quot;/&gt;&lt;/object&gt;&lt;object type=&quot;3&quot; unique_id=&quot;13841&quot;&gt;&lt;property id=&quot;20148&quot; value=&quot;5&quot;/&gt;&lt;property id=&quot;20300&quot; value=&quot;Slide 12&quot;/&gt;&lt;property id=&quot;20307&quot; value=&quot;260&quot;/&gt;&lt;/object&gt;&lt;/object&gt;&lt;object type=&quot;8&quot; unique_id=&quot;1136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410</Words>
  <Application>Microsoft Office PowerPoint</Application>
  <PresentationFormat>Widescreen</PresentationFormat>
  <Paragraphs>112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</vt:lpstr>
      <vt:lpstr>Calibri</vt:lpstr>
      <vt:lpstr>Calibri Light</vt:lpstr>
      <vt:lpstr>Office Theme</vt:lpstr>
      <vt:lpstr>PowerPoint Presentation</vt:lpstr>
      <vt:lpstr>MUSIC 1 </vt:lpstr>
      <vt:lpstr>PowerPoint Presentation</vt:lpstr>
      <vt:lpstr>HSC REQUIREMENTS</vt:lpstr>
      <vt:lpstr>TOPICS</vt:lpstr>
      <vt:lpstr>PowerPoint Presentation</vt:lpstr>
      <vt:lpstr>PowerPoint Presentation</vt:lpstr>
      <vt:lpstr>PowerPoint Presentation</vt:lpstr>
      <vt:lpstr>CAREERS</vt:lpstr>
      <vt:lpstr>HSC ENCORE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Middleton (Neil Middleton)</dc:creator>
  <cp:lastModifiedBy>Neil Middleton (Neil Middleton)</cp:lastModifiedBy>
  <cp:revision>20</cp:revision>
  <dcterms:created xsi:type="dcterms:W3CDTF">2021-07-22T06:05:58Z</dcterms:created>
  <dcterms:modified xsi:type="dcterms:W3CDTF">2021-07-29T00:11:06Z</dcterms:modified>
</cp:coreProperties>
</file>