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46ae3552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46ae3552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46ae3552b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46ae3552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46ae3552b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46ae3552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46ae3552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46ae3552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46ae3552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46ae355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46ae3552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46ae3552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46ae3552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46ae3552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46ae3552b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46ae3552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46ae3552b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46ae3552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46ae3552b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46ae3552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46ae3552b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46ae3552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3">
            <a:alphaModFix amt="46000"/>
          </a:blip>
          <a:srcRect b="10370"/>
          <a:stretch/>
        </p:blipFill>
        <p:spPr>
          <a:xfrm>
            <a:off x="1170839" y="0"/>
            <a:ext cx="7180011" cy="5143500"/>
          </a:xfrm>
          <a:prstGeom prst="rect">
            <a:avLst/>
          </a:prstGeom>
          <a:noFill/>
          <a:ln>
            <a:noFill/>
          </a:ln>
        </p:spPr>
      </p:pic>
      <p:sp>
        <p:nvSpPr>
          <p:cNvPr id="63" name="Google Shape;63;p13"/>
          <p:cNvSpPr txBox="1">
            <a:spLocks noGrp="1"/>
          </p:cNvSpPr>
          <p:nvPr>
            <p:ph type="ctrTitle" idx="4294967295"/>
          </p:nvPr>
        </p:nvSpPr>
        <p:spPr>
          <a:xfrm>
            <a:off x="2610625" y="879025"/>
            <a:ext cx="2032800" cy="153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20124D"/>
                </a:solidFill>
                <a:latin typeface="Dancing Script"/>
                <a:ea typeface="Dancing Script"/>
                <a:cs typeface="Dancing Script"/>
                <a:sym typeface="Dancing Script"/>
              </a:rPr>
              <a:t>Senior English</a:t>
            </a:r>
            <a:endParaRPr sz="4800">
              <a:solidFill>
                <a:srgbClr val="20124D"/>
              </a:solidFill>
              <a:latin typeface="Dancing Script"/>
              <a:ea typeface="Dancing Script"/>
              <a:cs typeface="Dancing Script"/>
              <a:sym typeface="Dancing Script"/>
            </a:endParaRPr>
          </a:p>
        </p:txBody>
      </p:sp>
      <p:sp>
        <p:nvSpPr>
          <p:cNvPr id="64" name="Google Shape;64;p13"/>
          <p:cNvSpPr txBox="1">
            <a:spLocks noGrp="1"/>
          </p:cNvSpPr>
          <p:nvPr>
            <p:ph type="subTitle" idx="4294967295"/>
          </p:nvPr>
        </p:nvSpPr>
        <p:spPr>
          <a:xfrm>
            <a:off x="5422025" y="3449850"/>
            <a:ext cx="1710000" cy="7014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1200"/>
              </a:spcAft>
              <a:buNone/>
            </a:pPr>
            <a:r>
              <a:rPr lang="en"/>
              <a:t>Subject Selection 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Studies</a:t>
            </a:r>
            <a:endParaRPr>
              <a:latin typeface="Caveat"/>
              <a:ea typeface="Caveat"/>
              <a:cs typeface="Caveat"/>
              <a:sym typeface="Caveat"/>
            </a:endParaRPr>
          </a:p>
        </p:txBody>
      </p:sp>
      <p:sp>
        <p:nvSpPr>
          <p:cNvPr id="131" name="Google Shape;131;p22"/>
          <p:cNvSpPr txBox="1">
            <a:spLocks noGrp="1"/>
          </p:cNvSpPr>
          <p:nvPr>
            <p:ph type="body" idx="1"/>
          </p:nvPr>
        </p:nvSpPr>
        <p:spPr>
          <a:xfrm>
            <a:off x="388825" y="1236325"/>
            <a:ext cx="8176500" cy="33540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None/>
            </a:pPr>
            <a:r>
              <a:rPr lang="en" sz="3200">
                <a:latin typeface="Caveat"/>
                <a:ea typeface="Caveat"/>
                <a:cs typeface="Caveat"/>
                <a:sym typeface="Caveat"/>
              </a:rPr>
              <a:t>English studies is skills for real life...</a:t>
            </a:r>
            <a:endParaRPr sz="2100">
              <a:latin typeface="Cabin"/>
              <a:ea typeface="Cabin"/>
              <a:cs typeface="Cabin"/>
              <a:sym typeface="Cabin"/>
            </a:endParaRPr>
          </a:p>
          <a:p>
            <a:pPr marL="457200" lvl="0" indent="-342900" algn="l" rtl="0">
              <a:lnSpc>
                <a:spcPct val="105000"/>
              </a:lnSpc>
              <a:spcBef>
                <a:spcPts val="1200"/>
              </a:spcBef>
              <a:spcAft>
                <a:spcPts val="0"/>
              </a:spcAft>
              <a:buSzPts val="1800"/>
              <a:buFont typeface="Cabin"/>
              <a:buChar char="●"/>
            </a:pPr>
            <a:r>
              <a:rPr lang="en">
                <a:latin typeface="Cabin"/>
                <a:ea typeface="Cabin"/>
                <a:cs typeface="Cabin"/>
                <a:sym typeface="Cabin"/>
              </a:rPr>
              <a:t>Not a study of literature</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Preparation of practical skills like how to write a resume and interview skills</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English Teachers still have high expectations of our English Studies Students</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Tasks are assignment based and involve multiple parts</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Still study a “common module” in Year 12</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Student can opt to undertake the External HSC Examination at the end of Year 12 if they wish (only 1 examination rather than 2).</a:t>
            </a:r>
            <a:endParaRPr>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743800" y="1152225"/>
            <a:ext cx="4305867" cy="2419350"/>
          </a:xfrm>
          <a:prstGeom prst="rect">
            <a:avLst/>
          </a:prstGeom>
          <a:noFill/>
          <a:ln>
            <a:noFill/>
          </a:ln>
        </p:spPr>
      </p:pic>
      <p:sp>
        <p:nvSpPr>
          <p:cNvPr id="137" name="Google Shape;137;p23"/>
          <p:cNvSpPr txBox="1"/>
          <p:nvPr/>
        </p:nvSpPr>
        <p:spPr>
          <a:xfrm>
            <a:off x="5532350" y="947650"/>
            <a:ext cx="2599500" cy="267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veat"/>
                <a:ea typeface="Caveat"/>
                <a:cs typeface="Caveat"/>
                <a:sym typeface="Caveat"/>
              </a:rPr>
              <a:t>Your English teachers know your work really well and have the experience to offer you advice to assist your choice.</a:t>
            </a:r>
            <a:endParaRPr sz="1800">
              <a:latin typeface="Caveat"/>
              <a:ea typeface="Caveat"/>
              <a:cs typeface="Caveat"/>
              <a:sym typeface="Caveat"/>
            </a:endParaRPr>
          </a:p>
          <a:p>
            <a:pPr marL="0" lvl="0" indent="0" algn="ctr" rtl="0">
              <a:spcBef>
                <a:spcPts val="0"/>
              </a:spcBef>
              <a:spcAft>
                <a:spcPts val="0"/>
              </a:spcAft>
              <a:buNone/>
            </a:pPr>
            <a:endParaRPr sz="1800">
              <a:latin typeface="Caveat"/>
              <a:ea typeface="Caveat"/>
              <a:cs typeface="Caveat"/>
              <a:sym typeface="Caveat"/>
            </a:endParaRPr>
          </a:p>
          <a:p>
            <a:pPr marL="0" lvl="0" indent="0" algn="ctr" rtl="0">
              <a:spcBef>
                <a:spcPts val="0"/>
              </a:spcBef>
              <a:spcAft>
                <a:spcPts val="0"/>
              </a:spcAft>
              <a:buNone/>
            </a:pPr>
            <a:r>
              <a:rPr lang="en" sz="1800">
                <a:latin typeface="Caveat"/>
                <a:ea typeface="Caveat"/>
                <a:cs typeface="Caveat"/>
                <a:sym typeface="Caveat"/>
              </a:rPr>
              <a:t>We’d love to answer your questions. </a:t>
            </a:r>
            <a:endParaRPr sz="1800">
              <a:latin typeface="Caveat"/>
              <a:ea typeface="Caveat"/>
              <a:cs typeface="Caveat"/>
              <a:sym typeface="Caveat"/>
            </a:endParaRPr>
          </a:p>
          <a:p>
            <a:pPr marL="0" lvl="0" indent="0" algn="ctr" rtl="0">
              <a:spcBef>
                <a:spcPts val="0"/>
              </a:spcBef>
              <a:spcAft>
                <a:spcPts val="0"/>
              </a:spcAft>
              <a:buNone/>
            </a:pPr>
            <a:endParaRPr sz="1800">
              <a:latin typeface="Caveat"/>
              <a:ea typeface="Caveat"/>
              <a:cs typeface="Caveat"/>
              <a:sym typeface="Caveat"/>
            </a:endParaRPr>
          </a:p>
          <a:p>
            <a:pPr marL="0" lvl="0" indent="0" algn="ctr" rtl="0">
              <a:spcBef>
                <a:spcPts val="0"/>
              </a:spcBef>
              <a:spcAft>
                <a:spcPts val="0"/>
              </a:spcAft>
              <a:buNone/>
            </a:pPr>
            <a:r>
              <a:rPr lang="en" sz="1800">
                <a:latin typeface="Caveat"/>
                <a:ea typeface="Caveat"/>
                <a:cs typeface="Caveat"/>
                <a:sym typeface="Caveat"/>
              </a:rPr>
              <a:t>Please ask.</a:t>
            </a:r>
            <a:endParaRPr sz="18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219363" y="23466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Which English Subject Should I choose?</a:t>
            </a:r>
            <a:endParaRPr dirty="0"/>
          </a:p>
        </p:txBody>
      </p:sp>
      <p:sp>
        <p:nvSpPr>
          <p:cNvPr id="70" name="Google Shape;70;p14"/>
          <p:cNvSpPr txBox="1">
            <a:spLocks noGrp="1"/>
          </p:cNvSpPr>
          <p:nvPr>
            <p:ph type="body" idx="1"/>
          </p:nvPr>
        </p:nvSpPr>
        <p:spPr>
          <a:xfrm>
            <a:off x="311700" y="1225225"/>
            <a:ext cx="5842800" cy="33540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endParaRPr sz="2300"/>
          </a:p>
          <a:p>
            <a:pPr marL="0" lvl="0" indent="0" algn="ctr" rtl="0">
              <a:spcBef>
                <a:spcPts val="1200"/>
              </a:spcBef>
              <a:spcAft>
                <a:spcPts val="0"/>
              </a:spcAft>
              <a:buNone/>
            </a:pPr>
            <a:r>
              <a:rPr lang="en" sz="3200">
                <a:latin typeface="Caveat"/>
                <a:ea typeface="Caveat"/>
                <a:cs typeface="Caveat"/>
                <a:sym typeface="Caveat"/>
              </a:rPr>
              <a:t>English Advanced + English Extension</a:t>
            </a:r>
            <a:endParaRPr sz="3200">
              <a:latin typeface="Caveat"/>
              <a:ea typeface="Caveat"/>
              <a:cs typeface="Caveat"/>
              <a:sym typeface="Caveat"/>
            </a:endParaRPr>
          </a:p>
          <a:p>
            <a:pPr marL="0" lvl="0" indent="0" algn="ctr" rtl="0">
              <a:spcBef>
                <a:spcPts val="1200"/>
              </a:spcBef>
              <a:spcAft>
                <a:spcPts val="0"/>
              </a:spcAft>
              <a:buNone/>
            </a:pPr>
            <a:r>
              <a:rPr lang="en" sz="3200">
                <a:latin typeface="Caveat"/>
                <a:ea typeface="Caveat"/>
                <a:cs typeface="Caveat"/>
                <a:sym typeface="Caveat"/>
              </a:rPr>
              <a:t>English Advanced</a:t>
            </a:r>
            <a:endParaRPr sz="3200">
              <a:latin typeface="Caveat"/>
              <a:ea typeface="Caveat"/>
              <a:cs typeface="Caveat"/>
              <a:sym typeface="Caveat"/>
            </a:endParaRPr>
          </a:p>
          <a:p>
            <a:pPr marL="0" lvl="0" indent="0" algn="ctr" rtl="0">
              <a:spcBef>
                <a:spcPts val="1200"/>
              </a:spcBef>
              <a:spcAft>
                <a:spcPts val="0"/>
              </a:spcAft>
              <a:buNone/>
            </a:pPr>
            <a:r>
              <a:rPr lang="en" sz="3200">
                <a:latin typeface="Caveat"/>
                <a:ea typeface="Caveat"/>
                <a:cs typeface="Caveat"/>
                <a:sym typeface="Caveat"/>
              </a:rPr>
              <a:t>English Standard</a:t>
            </a:r>
            <a:endParaRPr sz="3200">
              <a:latin typeface="Caveat"/>
              <a:ea typeface="Caveat"/>
              <a:cs typeface="Caveat"/>
              <a:sym typeface="Caveat"/>
            </a:endParaRPr>
          </a:p>
          <a:p>
            <a:pPr marL="0" lvl="0" indent="0" algn="ctr" rtl="0">
              <a:spcBef>
                <a:spcPts val="1200"/>
              </a:spcBef>
              <a:spcAft>
                <a:spcPts val="0"/>
              </a:spcAft>
              <a:buClr>
                <a:schemeClr val="dk1"/>
              </a:buClr>
              <a:buSzPct val="34375"/>
              <a:buFont typeface="Arial"/>
              <a:buNone/>
            </a:pPr>
            <a:r>
              <a:rPr lang="en" sz="3200">
                <a:latin typeface="Caveat"/>
                <a:ea typeface="Caveat"/>
                <a:cs typeface="Caveat"/>
                <a:sym typeface="Caveat"/>
              </a:rPr>
              <a:t>English Studies</a:t>
            </a:r>
            <a:endParaRPr sz="3200">
              <a:latin typeface="Caveat"/>
              <a:ea typeface="Caveat"/>
              <a:cs typeface="Caveat"/>
              <a:sym typeface="Caveat"/>
            </a:endParaRPr>
          </a:p>
          <a:p>
            <a:pPr marL="0" lvl="0" indent="0" algn="l" rtl="0">
              <a:spcBef>
                <a:spcPts val="1200"/>
              </a:spcBef>
              <a:spcAft>
                <a:spcPts val="1200"/>
              </a:spcAft>
              <a:buNone/>
            </a:pPr>
            <a:endParaRPr/>
          </a:p>
        </p:txBody>
      </p:sp>
      <p:pic>
        <p:nvPicPr>
          <p:cNvPr id="71" name="Google Shape;71;p14"/>
          <p:cNvPicPr preferRelativeResize="0"/>
          <p:nvPr/>
        </p:nvPicPr>
        <p:blipFill>
          <a:blip r:embed="rId3">
            <a:alphaModFix/>
          </a:blip>
          <a:stretch>
            <a:fillRect/>
          </a:stretch>
        </p:blipFill>
        <p:spPr>
          <a:xfrm>
            <a:off x="6529075" y="1347788"/>
            <a:ext cx="1866900" cy="244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Advanced</a:t>
            </a:r>
            <a:endParaRPr>
              <a:latin typeface="Caveat"/>
              <a:ea typeface="Caveat"/>
              <a:cs typeface="Caveat"/>
              <a:sym typeface="Caveat"/>
            </a:endParaRPr>
          </a:p>
        </p:txBody>
      </p:sp>
      <p:sp>
        <p:nvSpPr>
          <p:cNvPr id="77" name="Google Shape;77;p15"/>
          <p:cNvSpPr txBox="1">
            <a:spLocks noGrp="1"/>
          </p:cNvSpPr>
          <p:nvPr>
            <p:ph type="body" idx="1"/>
          </p:nvPr>
        </p:nvSpPr>
        <p:spPr>
          <a:xfrm>
            <a:off x="311700" y="1225225"/>
            <a:ext cx="8520600" cy="3562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989">
                <a:latin typeface="Caveat"/>
                <a:ea typeface="Caveat"/>
                <a:cs typeface="Caveat"/>
                <a:sym typeface="Caveat"/>
              </a:rPr>
              <a:t>For advanced readers and writers</a:t>
            </a:r>
            <a:endParaRPr sz="2989">
              <a:latin typeface="Caveat"/>
              <a:ea typeface="Caveat"/>
              <a:cs typeface="Caveat"/>
              <a:sym typeface="Caveat"/>
            </a:endParaRPr>
          </a:p>
          <a:p>
            <a:pPr marL="0" lvl="0" indent="0" algn="l" rtl="0">
              <a:spcBef>
                <a:spcPts val="1200"/>
              </a:spcBef>
              <a:spcAft>
                <a:spcPts val="0"/>
              </a:spcAft>
              <a:buNone/>
            </a:pPr>
            <a:r>
              <a:rPr lang="en">
                <a:latin typeface="Cabin"/>
                <a:ea typeface="Cabin"/>
                <a:cs typeface="Cabin"/>
                <a:sym typeface="Cabin"/>
              </a:rPr>
              <a:t>Students appropriate for this course:</a:t>
            </a:r>
            <a:endParaRPr>
              <a:latin typeface="Cabin"/>
              <a:ea typeface="Cabin"/>
              <a:cs typeface="Cabin"/>
              <a:sym typeface="Cabin"/>
            </a:endParaRPr>
          </a:p>
          <a:p>
            <a:pPr marL="457200" lvl="0" indent="-342900" algn="l" rtl="0">
              <a:spcBef>
                <a:spcPts val="1200"/>
              </a:spcBef>
              <a:spcAft>
                <a:spcPts val="0"/>
              </a:spcAft>
              <a:buSzPts val="1800"/>
              <a:buFont typeface="Cabin"/>
              <a:buChar char="●"/>
            </a:pPr>
            <a:r>
              <a:rPr lang="en">
                <a:latin typeface="Cabin"/>
                <a:ea typeface="Cabin"/>
                <a:cs typeface="Cabin"/>
                <a:sym typeface="Cabin"/>
              </a:rPr>
              <a:t>Maintain an A - grade average</a:t>
            </a: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latin typeface="Cabin"/>
                <a:ea typeface="Cabin"/>
                <a:cs typeface="Cabin"/>
                <a:sym typeface="Cabin"/>
              </a:rPr>
              <a:t>Historically rank in the top 48</a:t>
            </a: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latin typeface="Cabin"/>
                <a:ea typeface="Cabin"/>
                <a:cs typeface="Cabin"/>
                <a:sym typeface="Cabin"/>
              </a:rPr>
              <a:t>Enjoy reading for pleasure</a:t>
            </a: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latin typeface="Cabin"/>
                <a:ea typeface="Cabin"/>
                <a:cs typeface="Cabin"/>
                <a:sym typeface="Cabin"/>
              </a:rPr>
              <a:t>Enjoy the study of Shakespeare </a:t>
            </a: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latin typeface="Cabin"/>
                <a:ea typeface="Cabin"/>
                <a:cs typeface="Cabin"/>
                <a:sym typeface="Cabin"/>
              </a:rPr>
              <a:t>Engage in independent critical  and contextual analysis</a:t>
            </a: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latin typeface="Cabin"/>
                <a:ea typeface="Cabin"/>
                <a:cs typeface="Cabin"/>
                <a:sym typeface="Cabin"/>
              </a:rPr>
              <a:t>Seek to continue to develop the sophistication of their imaginative, persuasive, discursive and analytical writing through a rigorous drafting and refinement process. </a:t>
            </a:r>
            <a:endParaRPr>
              <a:latin typeface="Cabin"/>
              <a:ea typeface="Cabin"/>
              <a:cs typeface="Cabin"/>
              <a:sym typeface="Cabin"/>
            </a:endParaRPr>
          </a:p>
        </p:txBody>
      </p:sp>
      <p:pic>
        <p:nvPicPr>
          <p:cNvPr id="78" name="Google Shape;78;p15"/>
          <p:cNvPicPr preferRelativeResize="0"/>
          <p:nvPr/>
        </p:nvPicPr>
        <p:blipFill>
          <a:blip r:embed="rId3">
            <a:alphaModFix/>
          </a:blip>
          <a:stretch>
            <a:fillRect/>
          </a:stretch>
        </p:blipFill>
        <p:spPr>
          <a:xfrm>
            <a:off x="5465678" y="459150"/>
            <a:ext cx="3094875" cy="231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Advanced</a:t>
            </a:r>
            <a:endParaRPr>
              <a:latin typeface="Caveat"/>
              <a:ea typeface="Caveat"/>
              <a:cs typeface="Caveat"/>
              <a:sym typeface="Caveat"/>
            </a:endParaRPr>
          </a:p>
        </p:txBody>
      </p:sp>
      <p:sp>
        <p:nvSpPr>
          <p:cNvPr id="84" name="Google Shape;84;p16"/>
          <p:cNvSpPr txBox="1">
            <a:spLocks noGrp="1"/>
          </p:cNvSpPr>
          <p:nvPr>
            <p:ph type="body" idx="1"/>
          </p:nvPr>
        </p:nvSpPr>
        <p:spPr>
          <a:xfrm>
            <a:off x="311700" y="1447425"/>
            <a:ext cx="4365300" cy="33540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None/>
            </a:pPr>
            <a:r>
              <a:rPr lang="en">
                <a:latin typeface="Cabin"/>
                <a:ea typeface="Cabin"/>
                <a:cs typeface="Cabin"/>
                <a:sym typeface="Cabin"/>
              </a:rPr>
              <a:t>The texts studied are recognised as quality literature from the Western Literary Canon and, being written as far back as the 16th Century, the language and ideas of these texts are highly complex and can be challenging for young readers. </a:t>
            </a:r>
            <a:endParaRPr>
              <a:latin typeface="Cabin"/>
              <a:ea typeface="Cabin"/>
              <a:cs typeface="Cabin"/>
              <a:sym typeface="Cabin"/>
            </a:endParaRPr>
          </a:p>
          <a:p>
            <a:pPr marL="0" lvl="0" indent="0" algn="just" rtl="0">
              <a:lnSpc>
                <a:spcPct val="105000"/>
              </a:lnSpc>
              <a:spcBef>
                <a:spcPts val="1200"/>
              </a:spcBef>
              <a:spcAft>
                <a:spcPts val="0"/>
              </a:spcAft>
              <a:buNone/>
            </a:pPr>
            <a:endParaRPr>
              <a:latin typeface="Cabin"/>
              <a:ea typeface="Cabin"/>
              <a:cs typeface="Cabin"/>
              <a:sym typeface="Cabin"/>
            </a:endParaRPr>
          </a:p>
          <a:p>
            <a:pPr marL="0" lvl="0" indent="0" algn="l" rtl="0">
              <a:lnSpc>
                <a:spcPct val="105000"/>
              </a:lnSpc>
              <a:spcBef>
                <a:spcPts val="1200"/>
              </a:spcBef>
              <a:spcAft>
                <a:spcPts val="1200"/>
              </a:spcAft>
              <a:buNone/>
            </a:pPr>
            <a:endParaRPr/>
          </a:p>
        </p:txBody>
      </p:sp>
      <p:pic>
        <p:nvPicPr>
          <p:cNvPr id="85" name="Google Shape;85;p16"/>
          <p:cNvPicPr preferRelativeResize="0"/>
          <p:nvPr/>
        </p:nvPicPr>
        <p:blipFill>
          <a:blip r:embed="rId3">
            <a:alphaModFix/>
          </a:blip>
          <a:stretch>
            <a:fillRect/>
          </a:stretch>
        </p:blipFill>
        <p:spPr>
          <a:xfrm>
            <a:off x="7275550" y="271000"/>
            <a:ext cx="1724025" cy="2647950"/>
          </a:xfrm>
          <a:prstGeom prst="rect">
            <a:avLst/>
          </a:prstGeom>
          <a:noFill/>
          <a:ln>
            <a:noFill/>
          </a:ln>
        </p:spPr>
      </p:pic>
      <p:pic>
        <p:nvPicPr>
          <p:cNvPr id="86" name="Google Shape;86;p16"/>
          <p:cNvPicPr preferRelativeResize="0"/>
          <p:nvPr/>
        </p:nvPicPr>
        <p:blipFill>
          <a:blip r:embed="rId4">
            <a:alphaModFix/>
          </a:blip>
          <a:stretch>
            <a:fillRect/>
          </a:stretch>
        </p:blipFill>
        <p:spPr>
          <a:xfrm>
            <a:off x="6829175" y="2732371"/>
            <a:ext cx="1079600" cy="1856154"/>
          </a:xfrm>
          <a:prstGeom prst="rect">
            <a:avLst/>
          </a:prstGeom>
          <a:noFill/>
          <a:ln>
            <a:noFill/>
          </a:ln>
        </p:spPr>
      </p:pic>
      <p:pic>
        <p:nvPicPr>
          <p:cNvPr id="87" name="Google Shape;87;p16"/>
          <p:cNvPicPr preferRelativeResize="0"/>
          <p:nvPr/>
        </p:nvPicPr>
        <p:blipFill>
          <a:blip r:embed="rId5">
            <a:alphaModFix/>
          </a:blip>
          <a:stretch>
            <a:fillRect/>
          </a:stretch>
        </p:blipFill>
        <p:spPr>
          <a:xfrm>
            <a:off x="4837113" y="2122400"/>
            <a:ext cx="1743075" cy="2628900"/>
          </a:xfrm>
          <a:prstGeom prst="rect">
            <a:avLst/>
          </a:prstGeom>
          <a:noFill/>
          <a:ln>
            <a:noFill/>
          </a:ln>
        </p:spPr>
      </p:pic>
      <p:pic>
        <p:nvPicPr>
          <p:cNvPr id="88" name="Google Shape;88;p16"/>
          <p:cNvPicPr preferRelativeResize="0"/>
          <p:nvPr/>
        </p:nvPicPr>
        <p:blipFill>
          <a:blip r:embed="rId6">
            <a:alphaModFix/>
          </a:blip>
          <a:stretch>
            <a:fillRect/>
          </a:stretch>
        </p:blipFill>
        <p:spPr>
          <a:xfrm>
            <a:off x="5490675" y="88925"/>
            <a:ext cx="1475726" cy="2164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mt="35000"/>
          </a:blip>
          <a:srcRect l="7205" t="11444" r="6498" b="9247"/>
          <a:stretch/>
        </p:blipFill>
        <p:spPr>
          <a:xfrm>
            <a:off x="0" y="0"/>
            <a:ext cx="9220525" cy="5143500"/>
          </a:xfrm>
          <a:prstGeom prst="rect">
            <a:avLst/>
          </a:prstGeom>
          <a:noFill/>
          <a:ln>
            <a:noFill/>
          </a:ln>
        </p:spPr>
      </p:pic>
      <p:sp>
        <p:nvSpPr>
          <p:cNvPr id="94" name="Google Shape;94;p17"/>
          <p:cNvSpPr txBox="1">
            <a:spLocks noGrp="1"/>
          </p:cNvSpPr>
          <p:nvPr>
            <p:ph type="body" idx="1"/>
          </p:nvPr>
        </p:nvSpPr>
        <p:spPr>
          <a:xfrm>
            <a:off x="1480675" y="2155175"/>
            <a:ext cx="7485600" cy="2733000"/>
          </a:xfrm>
          <a:prstGeom prst="rect">
            <a:avLst/>
          </a:prstGeom>
        </p:spPr>
        <p:txBody>
          <a:bodyPr spcFirstLastPara="1" wrap="square" lIns="91425" tIns="91425" rIns="91425" bIns="91425" anchor="t" anchorCtr="0">
            <a:normAutofit fontScale="47500" lnSpcReduction="20000"/>
          </a:bodyPr>
          <a:lstStyle/>
          <a:p>
            <a:pPr marL="914400" lvl="0" indent="-341709" algn="r" rtl="0">
              <a:spcBef>
                <a:spcPts val="0"/>
              </a:spcBef>
              <a:spcAft>
                <a:spcPts val="0"/>
              </a:spcAft>
              <a:buClr>
                <a:srgbClr val="20124D"/>
              </a:buClr>
              <a:buSzPct val="100000"/>
              <a:buFont typeface="Cabin"/>
              <a:buChar char="❖"/>
            </a:pPr>
            <a:r>
              <a:rPr lang="en" sz="3750">
                <a:solidFill>
                  <a:srgbClr val="20124D"/>
                </a:solidFill>
                <a:latin typeface="Cabin"/>
                <a:ea typeface="Cabin"/>
                <a:cs typeface="Cabin"/>
                <a:sym typeface="Cabin"/>
              </a:rPr>
              <a:t>Is undertaken alongside English Advanced as an additional unit</a:t>
            </a:r>
            <a:endParaRPr sz="3750">
              <a:solidFill>
                <a:srgbClr val="20124D"/>
              </a:solidFill>
              <a:latin typeface="Cabin"/>
              <a:ea typeface="Cabin"/>
              <a:cs typeface="Cabin"/>
              <a:sym typeface="Cabin"/>
            </a:endParaRPr>
          </a:p>
          <a:p>
            <a:pPr marL="914400" lvl="0" indent="-341709" algn="r" rtl="0">
              <a:spcBef>
                <a:spcPts val="0"/>
              </a:spcBef>
              <a:spcAft>
                <a:spcPts val="0"/>
              </a:spcAft>
              <a:buClr>
                <a:srgbClr val="20124D"/>
              </a:buClr>
              <a:buSzPct val="100000"/>
              <a:buFont typeface="Cabin"/>
              <a:buChar char="❖"/>
            </a:pPr>
            <a:r>
              <a:rPr lang="en" sz="3750">
                <a:solidFill>
                  <a:srgbClr val="20124D"/>
                </a:solidFill>
                <a:latin typeface="Cabin"/>
                <a:ea typeface="Cabin"/>
                <a:cs typeface="Cabin"/>
                <a:sym typeface="Cabin"/>
              </a:rPr>
              <a:t>Classes occur “off the timetable” before and after school</a:t>
            </a:r>
            <a:endParaRPr sz="3750">
              <a:solidFill>
                <a:srgbClr val="20124D"/>
              </a:solidFill>
              <a:latin typeface="Cabin"/>
              <a:ea typeface="Cabin"/>
              <a:cs typeface="Cabin"/>
              <a:sym typeface="Cabin"/>
            </a:endParaRPr>
          </a:p>
          <a:p>
            <a:pPr marL="914400" lvl="0" indent="-341709" algn="r" rtl="0">
              <a:spcBef>
                <a:spcPts val="0"/>
              </a:spcBef>
              <a:spcAft>
                <a:spcPts val="0"/>
              </a:spcAft>
              <a:buClr>
                <a:srgbClr val="20124D"/>
              </a:buClr>
              <a:buSzPct val="100000"/>
              <a:buFont typeface="Cabin"/>
              <a:buChar char="❖"/>
            </a:pPr>
            <a:r>
              <a:rPr lang="en" sz="3750" b="1">
                <a:solidFill>
                  <a:srgbClr val="20124D"/>
                </a:solidFill>
                <a:latin typeface="Cabin"/>
                <a:ea typeface="Cabin"/>
                <a:cs typeface="Cabin"/>
                <a:sym typeface="Cabin"/>
              </a:rPr>
              <a:t>Students must have passion for English literature and be:</a:t>
            </a:r>
            <a:endParaRPr sz="3750" b="1">
              <a:solidFill>
                <a:srgbClr val="20124D"/>
              </a:solidFill>
              <a:latin typeface="Cabin"/>
              <a:ea typeface="Cabin"/>
              <a:cs typeface="Cabin"/>
              <a:sym typeface="Cabin"/>
            </a:endParaRPr>
          </a:p>
          <a:p>
            <a:pPr marL="914400" lvl="0" indent="0" algn="r" rtl="0">
              <a:spcBef>
                <a:spcPts val="1200"/>
              </a:spcBef>
              <a:spcAft>
                <a:spcPts val="0"/>
              </a:spcAft>
              <a:buNone/>
            </a:pPr>
            <a:r>
              <a:rPr lang="en" sz="3750">
                <a:solidFill>
                  <a:srgbClr val="20124D"/>
                </a:solidFill>
                <a:latin typeface="Cabin"/>
                <a:ea typeface="Cabin"/>
                <a:cs typeface="Cabin"/>
                <a:sym typeface="Cabin"/>
              </a:rPr>
              <a:t>-Perceptive readers, writers and critics</a:t>
            </a:r>
            <a:endParaRPr sz="3750">
              <a:solidFill>
                <a:srgbClr val="20124D"/>
              </a:solidFill>
              <a:latin typeface="Cabin"/>
              <a:ea typeface="Cabin"/>
              <a:cs typeface="Cabin"/>
              <a:sym typeface="Cabin"/>
            </a:endParaRPr>
          </a:p>
          <a:p>
            <a:pPr marL="914400" lvl="0" indent="0" algn="r" rtl="0">
              <a:spcBef>
                <a:spcPts val="1200"/>
              </a:spcBef>
              <a:spcAft>
                <a:spcPts val="0"/>
              </a:spcAft>
              <a:buNone/>
            </a:pPr>
            <a:r>
              <a:rPr lang="en" sz="3750">
                <a:solidFill>
                  <a:srgbClr val="20124D"/>
                </a:solidFill>
                <a:latin typeface="Cabin"/>
                <a:ea typeface="Cabin"/>
                <a:cs typeface="Cabin"/>
                <a:sym typeface="Cabin"/>
              </a:rPr>
              <a:t>-Dedicated to developing their knowledge and understanding through independent research and critical analysi</a:t>
            </a:r>
            <a:r>
              <a:rPr lang="en" sz="3205">
                <a:solidFill>
                  <a:srgbClr val="20124D"/>
                </a:solidFill>
                <a:latin typeface="Cabin"/>
                <a:ea typeface="Cabin"/>
                <a:cs typeface="Cabin"/>
                <a:sym typeface="Cabin"/>
              </a:rPr>
              <a:t>s</a:t>
            </a:r>
            <a:endParaRPr sz="3205">
              <a:solidFill>
                <a:srgbClr val="20124D"/>
              </a:solidFill>
              <a:latin typeface="Cabin"/>
              <a:ea typeface="Cabin"/>
              <a:cs typeface="Cabin"/>
              <a:sym typeface="Cabin"/>
            </a:endParaRPr>
          </a:p>
          <a:p>
            <a:pPr marL="457200" lvl="0" indent="0" algn="l" rtl="0">
              <a:spcBef>
                <a:spcPts val="1200"/>
              </a:spcBef>
              <a:spcAft>
                <a:spcPts val="0"/>
              </a:spcAft>
              <a:buNone/>
            </a:pPr>
            <a:endParaRPr>
              <a:latin typeface="Cabin"/>
              <a:ea typeface="Cabin"/>
              <a:cs typeface="Cabin"/>
              <a:sym typeface="Cabin"/>
            </a:endParaRPr>
          </a:p>
          <a:p>
            <a:pPr marL="0" lvl="0" indent="0" algn="l" rtl="0">
              <a:spcBef>
                <a:spcPts val="1200"/>
              </a:spcBef>
              <a:spcAft>
                <a:spcPts val="1200"/>
              </a:spcAft>
              <a:buNone/>
            </a:pPr>
            <a:endParaRPr>
              <a:latin typeface="Cabin"/>
              <a:ea typeface="Cabin"/>
              <a:cs typeface="Cabin"/>
              <a:sym typeface="Cabin"/>
            </a:endParaRPr>
          </a:p>
        </p:txBody>
      </p:sp>
      <p:sp>
        <p:nvSpPr>
          <p:cNvPr id="95" name="Google Shape;95;p17"/>
          <p:cNvSpPr txBox="1">
            <a:spLocks noGrp="1"/>
          </p:cNvSpPr>
          <p:nvPr>
            <p:ph type="title"/>
          </p:nvPr>
        </p:nvSpPr>
        <p:spPr>
          <a:xfrm>
            <a:off x="4986670" y="0"/>
            <a:ext cx="3709574" cy="831300"/>
          </a:xfrm>
          <a:prstGeom prst="rect">
            <a:avLst/>
          </a:prstGeom>
        </p:spPr>
        <p:txBody>
          <a:bodyPr spcFirstLastPara="1" wrap="square" lIns="91425" tIns="91425" rIns="91425" bIns="91425" anchor="b" anchorCtr="0">
            <a:normAutofit fontScale="90000"/>
          </a:bodyPr>
          <a:lstStyle/>
          <a:p>
            <a:pPr marL="0" lvl="0" indent="0" algn="r" rtl="0">
              <a:spcBef>
                <a:spcPts val="0"/>
              </a:spcBef>
              <a:spcAft>
                <a:spcPts val="0"/>
              </a:spcAft>
              <a:buNone/>
            </a:pPr>
            <a:r>
              <a:rPr lang="en" dirty="0">
                <a:solidFill>
                  <a:srgbClr val="D5A6BD"/>
                </a:solidFill>
                <a:latin typeface="Caveat"/>
                <a:ea typeface="Caveat"/>
                <a:cs typeface="Caveat"/>
                <a:sym typeface="Caveat"/>
              </a:rPr>
              <a:t>English Extension</a:t>
            </a:r>
            <a:endParaRPr dirty="0">
              <a:solidFill>
                <a:srgbClr val="D5A6BD"/>
              </a:solidFill>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Extension</a:t>
            </a:r>
            <a:endParaRPr>
              <a:latin typeface="Caveat"/>
              <a:ea typeface="Caveat"/>
              <a:cs typeface="Caveat"/>
              <a:sym typeface="Caveat"/>
            </a:endParaRPr>
          </a:p>
        </p:txBody>
      </p:sp>
      <p:sp>
        <p:nvSpPr>
          <p:cNvPr id="101" name="Google Shape;101;p18"/>
          <p:cNvSpPr txBox="1">
            <a:spLocks noGrp="1"/>
          </p:cNvSpPr>
          <p:nvPr>
            <p:ph type="body" idx="1"/>
          </p:nvPr>
        </p:nvSpPr>
        <p:spPr>
          <a:xfrm>
            <a:off x="311700" y="1225225"/>
            <a:ext cx="4365300" cy="3354000"/>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0"/>
              </a:spcAft>
              <a:buNone/>
            </a:pPr>
            <a:r>
              <a:rPr lang="en">
                <a:latin typeface="Cabin"/>
                <a:ea typeface="Cabin"/>
                <a:cs typeface="Cabin"/>
                <a:sym typeface="Cabin"/>
              </a:rPr>
              <a:t>Students who undertake this course have read numerous novels throughout their life. </a:t>
            </a:r>
            <a:endParaRPr>
              <a:latin typeface="Cabin"/>
              <a:ea typeface="Cabin"/>
              <a:cs typeface="Cabin"/>
              <a:sym typeface="Cabin"/>
            </a:endParaRPr>
          </a:p>
          <a:p>
            <a:pPr marL="0" lvl="0" indent="0" algn="just" rtl="0">
              <a:lnSpc>
                <a:spcPct val="105000"/>
              </a:lnSpc>
              <a:spcBef>
                <a:spcPts val="1200"/>
              </a:spcBef>
              <a:spcAft>
                <a:spcPts val="0"/>
              </a:spcAft>
              <a:buNone/>
            </a:pPr>
            <a:r>
              <a:rPr lang="en">
                <a:latin typeface="Cabin"/>
                <a:ea typeface="Cabin"/>
                <a:cs typeface="Cabin"/>
                <a:sym typeface="Cabin"/>
              </a:rPr>
              <a:t>They seek to study texts of the Western Literary Canon by researching the historical, social, political and philosophical paradigms that shape a text.</a:t>
            </a:r>
            <a:endParaRPr>
              <a:latin typeface="Cabin"/>
              <a:ea typeface="Cabin"/>
              <a:cs typeface="Cabin"/>
              <a:sym typeface="Cabin"/>
            </a:endParaRPr>
          </a:p>
          <a:p>
            <a:pPr marL="0" lvl="0" indent="0" algn="l" rtl="0">
              <a:lnSpc>
                <a:spcPct val="105000"/>
              </a:lnSpc>
              <a:spcBef>
                <a:spcPts val="1200"/>
              </a:spcBef>
              <a:spcAft>
                <a:spcPts val="1200"/>
              </a:spcAft>
              <a:buNone/>
            </a:pPr>
            <a:endParaRPr/>
          </a:p>
        </p:txBody>
      </p:sp>
      <p:pic>
        <p:nvPicPr>
          <p:cNvPr id="102" name="Google Shape;102;p18"/>
          <p:cNvPicPr preferRelativeResize="0"/>
          <p:nvPr/>
        </p:nvPicPr>
        <p:blipFill>
          <a:blip r:embed="rId3">
            <a:alphaModFix/>
          </a:blip>
          <a:stretch>
            <a:fillRect/>
          </a:stretch>
        </p:blipFill>
        <p:spPr>
          <a:xfrm>
            <a:off x="7496175" y="0"/>
            <a:ext cx="1647825" cy="2762250"/>
          </a:xfrm>
          <a:prstGeom prst="rect">
            <a:avLst/>
          </a:prstGeom>
          <a:noFill/>
          <a:ln>
            <a:noFill/>
          </a:ln>
        </p:spPr>
      </p:pic>
      <p:pic>
        <p:nvPicPr>
          <p:cNvPr id="103" name="Google Shape;103;p18"/>
          <p:cNvPicPr preferRelativeResize="0"/>
          <p:nvPr/>
        </p:nvPicPr>
        <p:blipFill>
          <a:blip r:embed="rId4">
            <a:alphaModFix/>
          </a:blip>
          <a:stretch>
            <a:fillRect/>
          </a:stretch>
        </p:blipFill>
        <p:spPr>
          <a:xfrm>
            <a:off x="5314750" y="2055025"/>
            <a:ext cx="1695450" cy="2705100"/>
          </a:xfrm>
          <a:prstGeom prst="rect">
            <a:avLst/>
          </a:prstGeom>
          <a:noFill/>
          <a:ln>
            <a:noFill/>
          </a:ln>
        </p:spPr>
      </p:pic>
      <p:pic>
        <p:nvPicPr>
          <p:cNvPr id="104" name="Google Shape;104;p18"/>
          <p:cNvPicPr preferRelativeResize="0"/>
          <p:nvPr/>
        </p:nvPicPr>
        <p:blipFill>
          <a:blip r:embed="rId5">
            <a:alphaModFix/>
          </a:blip>
          <a:stretch>
            <a:fillRect/>
          </a:stretch>
        </p:blipFill>
        <p:spPr>
          <a:xfrm>
            <a:off x="7647946" y="3232575"/>
            <a:ext cx="1154525" cy="1703700"/>
          </a:xfrm>
          <a:prstGeom prst="rect">
            <a:avLst/>
          </a:prstGeom>
          <a:noFill/>
          <a:ln>
            <a:noFill/>
          </a:ln>
        </p:spPr>
      </p:pic>
      <p:pic>
        <p:nvPicPr>
          <p:cNvPr id="105" name="Google Shape;105;p18"/>
          <p:cNvPicPr preferRelativeResize="0"/>
          <p:nvPr/>
        </p:nvPicPr>
        <p:blipFill>
          <a:blip r:embed="rId6">
            <a:alphaModFix/>
          </a:blip>
          <a:stretch>
            <a:fillRect/>
          </a:stretch>
        </p:blipFill>
        <p:spPr>
          <a:xfrm>
            <a:off x="4902432" y="315923"/>
            <a:ext cx="2107766" cy="146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Standard</a:t>
            </a:r>
            <a:endParaRPr>
              <a:latin typeface="Caveat"/>
              <a:ea typeface="Caveat"/>
              <a:cs typeface="Caveat"/>
              <a:sym typeface="Caveat"/>
            </a:endParaRPr>
          </a:p>
        </p:txBody>
      </p:sp>
      <p:sp>
        <p:nvSpPr>
          <p:cNvPr id="111" name="Google Shape;111;p19"/>
          <p:cNvSpPr txBox="1">
            <a:spLocks noGrp="1"/>
          </p:cNvSpPr>
          <p:nvPr>
            <p:ph type="body" idx="1"/>
          </p:nvPr>
        </p:nvSpPr>
        <p:spPr>
          <a:xfrm>
            <a:off x="388925" y="1299700"/>
            <a:ext cx="8155200" cy="3088500"/>
          </a:xfrm>
          <a:prstGeom prst="rect">
            <a:avLst/>
          </a:prstGeom>
        </p:spPr>
        <p:txBody>
          <a:bodyPr spcFirstLastPara="1" wrap="square" lIns="91425" tIns="91425" rIns="91425" bIns="91425" anchor="t" anchorCtr="0">
            <a:normAutofit fontScale="62500"/>
          </a:bodyPr>
          <a:lstStyle/>
          <a:p>
            <a:pPr marL="0" lvl="0" indent="0" algn="ctr" rtl="0">
              <a:spcBef>
                <a:spcPts val="0"/>
              </a:spcBef>
              <a:spcAft>
                <a:spcPts val="0"/>
              </a:spcAft>
              <a:buNone/>
            </a:pPr>
            <a:r>
              <a:rPr lang="en" sz="4646">
                <a:latin typeface="Caveat"/>
                <a:ea typeface="Caveat"/>
                <a:cs typeface="Caveat"/>
                <a:sym typeface="Caveat"/>
              </a:rPr>
              <a:t>English Standard is the Standard</a:t>
            </a:r>
            <a:endParaRPr sz="4646">
              <a:latin typeface="Caveat"/>
              <a:ea typeface="Caveat"/>
              <a:cs typeface="Caveat"/>
              <a:sym typeface="Caveat"/>
            </a:endParaRPr>
          </a:p>
          <a:p>
            <a:pPr marL="457200" lvl="0" indent="-347591" algn="l" rtl="0">
              <a:lnSpc>
                <a:spcPct val="100000"/>
              </a:lnSpc>
              <a:spcBef>
                <a:spcPts val="1200"/>
              </a:spcBef>
              <a:spcAft>
                <a:spcPts val="0"/>
              </a:spcAft>
              <a:buSzPct val="100000"/>
              <a:buFont typeface="Cabin"/>
              <a:buChar char="➔"/>
            </a:pPr>
            <a:r>
              <a:rPr lang="en" sz="2998">
                <a:latin typeface="Cabin"/>
                <a:ea typeface="Cabin"/>
                <a:cs typeface="Cabin"/>
                <a:sym typeface="Cabin"/>
              </a:rPr>
              <a:t>The course most student undertake</a:t>
            </a:r>
            <a:endParaRPr sz="2998">
              <a:latin typeface="Cabin"/>
              <a:ea typeface="Cabin"/>
              <a:cs typeface="Cabin"/>
              <a:sym typeface="Cabin"/>
            </a:endParaRPr>
          </a:p>
          <a:p>
            <a:pPr marL="457200" lvl="0" indent="-347591" algn="l" rtl="0">
              <a:lnSpc>
                <a:spcPct val="100000"/>
              </a:lnSpc>
              <a:spcBef>
                <a:spcPts val="0"/>
              </a:spcBef>
              <a:spcAft>
                <a:spcPts val="0"/>
              </a:spcAft>
              <a:buSzPct val="100000"/>
              <a:buFont typeface="Cabin"/>
              <a:buChar char="➔"/>
            </a:pPr>
            <a:r>
              <a:rPr lang="en" sz="2998">
                <a:latin typeface="Cabin"/>
                <a:ea typeface="Cabin"/>
                <a:cs typeface="Cabin"/>
                <a:sym typeface="Cabin"/>
              </a:rPr>
              <a:t>Prerequisite for most university courses</a:t>
            </a:r>
            <a:endParaRPr sz="2998">
              <a:latin typeface="Cabin"/>
              <a:ea typeface="Cabin"/>
              <a:cs typeface="Cabin"/>
              <a:sym typeface="Cabin"/>
            </a:endParaRPr>
          </a:p>
          <a:p>
            <a:pPr marL="457200" lvl="0" indent="-347591" algn="l" rtl="0">
              <a:lnSpc>
                <a:spcPct val="100000"/>
              </a:lnSpc>
              <a:spcBef>
                <a:spcPts val="0"/>
              </a:spcBef>
              <a:spcAft>
                <a:spcPts val="0"/>
              </a:spcAft>
              <a:buSzPct val="100000"/>
              <a:buFont typeface="Cabin"/>
              <a:buChar char="➔"/>
            </a:pPr>
            <a:r>
              <a:rPr lang="en" sz="2998">
                <a:latin typeface="Cabin"/>
                <a:ea typeface="Cabin"/>
                <a:cs typeface="Cabin"/>
                <a:sym typeface="Cabin"/>
              </a:rPr>
              <a:t>Require compositions in a variety of forms; analytical writing, imaginative writing, discursive writing and reflections</a:t>
            </a:r>
            <a:endParaRPr sz="2998">
              <a:latin typeface="Cabin"/>
              <a:ea typeface="Cabin"/>
              <a:cs typeface="Cabin"/>
              <a:sym typeface="Cabin"/>
            </a:endParaRPr>
          </a:p>
          <a:p>
            <a:pPr marL="457200" lvl="0" indent="-347591" algn="l" rtl="0">
              <a:lnSpc>
                <a:spcPct val="100000"/>
              </a:lnSpc>
              <a:spcBef>
                <a:spcPts val="0"/>
              </a:spcBef>
              <a:spcAft>
                <a:spcPts val="0"/>
              </a:spcAft>
              <a:buSzPct val="100000"/>
              <a:buFont typeface="Cabin"/>
              <a:buChar char="➔"/>
            </a:pPr>
            <a:r>
              <a:rPr lang="en" sz="2998">
                <a:latin typeface="Cabin"/>
                <a:ea typeface="Cabin"/>
                <a:cs typeface="Cabin"/>
                <a:sym typeface="Cabin"/>
              </a:rPr>
              <a:t>Year 12 = 1 x 1.5 hour Paper (1 reading/short answer and 1 essay response) + 1 x 2 hour Paper (comprising of 2 essay responses and 1 extended composition either persuasive, discursive, imaginative and/or reflection).</a:t>
            </a:r>
            <a:endParaRPr sz="957">
              <a:latin typeface="Cabin"/>
              <a:ea typeface="Cabin"/>
              <a:cs typeface="Cabin"/>
              <a:sym typeface="Cabin"/>
            </a:endParaRPr>
          </a:p>
        </p:txBody>
      </p:sp>
      <p:pic>
        <p:nvPicPr>
          <p:cNvPr id="112" name="Google Shape;112;p19"/>
          <p:cNvPicPr preferRelativeResize="0"/>
          <p:nvPr/>
        </p:nvPicPr>
        <p:blipFill rotWithShape="1">
          <a:blip r:embed="rId3">
            <a:alphaModFix amt="77000"/>
          </a:blip>
          <a:srcRect b="9041"/>
          <a:stretch/>
        </p:blipFill>
        <p:spPr>
          <a:xfrm>
            <a:off x="7009825" y="414950"/>
            <a:ext cx="1534300" cy="1863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Standard</a:t>
            </a:r>
            <a:endParaRPr>
              <a:latin typeface="Caveat"/>
              <a:ea typeface="Caveat"/>
              <a:cs typeface="Caveat"/>
              <a:sym typeface="Caveat"/>
            </a:endParaRPr>
          </a:p>
        </p:txBody>
      </p:sp>
      <p:sp>
        <p:nvSpPr>
          <p:cNvPr id="118" name="Google Shape;118;p20"/>
          <p:cNvSpPr txBox="1">
            <a:spLocks noGrp="1"/>
          </p:cNvSpPr>
          <p:nvPr>
            <p:ph type="body" idx="1"/>
          </p:nvPr>
        </p:nvSpPr>
        <p:spPr>
          <a:xfrm>
            <a:off x="388825" y="1514050"/>
            <a:ext cx="5010300" cy="3354000"/>
          </a:xfrm>
          <a:prstGeom prst="rect">
            <a:avLst/>
          </a:prstGeom>
        </p:spPr>
        <p:txBody>
          <a:bodyPr spcFirstLastPara="1" wrap="square" lIns="91425" tIns="91425" rIns="91425" bIns="91425" anchor="t" anchorCtr="0">
            <a:noAutofit/>
          </a:bodyPr>
          <a:lstStyle/>
          <a:p>
            <a:pPr marL="457200" lvl="0" indent="-342900" algn="just" rtl="0">
              <a:lnSpc>
                <a:spcPct val="105000"/>
              </a:lnSpc>
              <a:spcBef>
                <a:spcPts val="0"/>
              </a:spcBef>
              <a:spcAft>
                <a:spcPts val="0"/>
              </a:spcAft>
              <a:buSzPts val="1800"/>
              <a:buFont typeface="Cabin"/>
              <a:buChar char="➔"/>
            </a:pPr>
            <a:r>
              <a:rPr lang="en">
                <a:latin typeface="Cabin"/>
                <a:ea typeface="Cabin"/>
                <a:cs typeface="Cabin"/>
                <a:sym typeface="Cabin"/>
              </a:rPr>
              <a:t>The texts are more modern and less challenging with “old language”</a:t>
            </a:r>
            <a:endParaRPr>
              <a:latin typeface="Cabin"/>
              <a:ea typeface="Cabin"/>
              <a:cs typeface="Cabin"/>
              <a:sym typeface="Cabin"/>
            </a:endParaRPr>
          </a:p>
          <a:p>
            <a:pPr marL="457200" lvl="0" indent="-342900" algn="just" rtl="0">
              <a:lnSpc>
                <a:spcPct val="105000"/>
              </a:lnSpc>
              <a:spcBef>
                <a:spcPts val="0"/>
              </a:spcBef>
              <a:spcAft>
                <a:spcPts val="0"/>
              </a:spcAft>
              <a:buSzPts val="1800"/>
              <a:buFont typeface="Cabin"/>
              <a:buChar char="➔"/>
            </a:pPr>
            <a:r>
              <a:rPr lang="en">
                <a:latin typeface="Cabin"/>
                <a:ea typeface="Cabin"/>
                <a:cs typeface="Cabin"/>
                <a:sym typeface="Cabin"/>
              </a:rPr>
              <a:t>English Teachers still have high expectations of our Standard Students </a:t>
            </a:r>
            <a:endParaRPr>
              <a:latin typeface="Cabin"/>
              <a:ea typeface="Cabin"/>
              <a:cs typeface="Cabin"/>
              <a:sym typeface="Cabin"/>
            </a:endParaRPr>
          </a:p>
          <a:p>
            <a:pPr marL="457200" lvl="0" indent="-342900" algn="just" rtl="0">
              <a:lnSpc>
                <a:spcPct val="105000"/>
              </a:lnSpc>
              <a:spcBef>
                <a:spcPts val="0"/>
              </a:spcBef>
              <a:spcAft>
                <a:spcPts val="0"/>
              </a:spcAft>
              <a:buSzPts val="1800"/>
              <a:buFont typeface="Cabin"/>
              <a:buChar char="➔"/>
            </a:pPr>
            <a:r>
              <a:rPr lang="en">
                <a:latin typeface="Cabin"/>
                <a:ea typeface="Cabin"/>
                <a:cs typeface="Cabin"/>
                <a:sym typeface="Cabin"/>
              </a:rPr>
              <a:t>Tasks are timed, examination style responses</a:t>
            </a:r>
            <a:endParaRPr>
              <a:latin typeface="Cabin"/>
              <a:ea typeface="Cabin"/>
              <a:cs typeface="Cabin"/>
              <a:sym typeface="Cabin"/>
            </a:endParaRPr>
          </a:p>
          <a:p>
            <a:pPr marL="457200" lvl="0" indent="-342900" algn="just" rtl="0">
              <a:lnSpc>
                <a:spcPct val="105000"/>
              </a:lnSpc>
              <a:spcBef>
                <a:spcPts val="0"/>
              </a:spcBef>
              <a:spcAft>
                <a:spcPts val="0"/>
              </a:spcAft>
              <a:buSzPts val="1800"/>
              <a:buFont typeface="Cabin"/>
              <a:buChar char="➔"/>
            </a:pPr>
            <a:r>
              <a:rPr lang="en">
                <a:latin typeface="Cabin"/>
                <a:ea typeface="Cabin"/>
                <a:cs typeface="Cabin"/>
                <a:sym typeface="Cabin"/>
              </a:rPr>
              <a:t>The course offers more differentiation for students:</a:t>
            </a:r>
            <a:endParaRPr>
              <a:latin typeface="Cabin"/>
              <a:ea typeface="Cabin"/>
              <a:cs typeface="Cabin"/>
              <a:sym typeface="Cabin"/>
            </a:endParaRPr>
          </a:p>
          <a:p>
            <a:pPr marL="914400" lvl="1" indent="-342900" algn="just" rtl="0">
              <a:lnSpc>
                <a:spcPct val="105000"/>
              </a:lnSpc>
              <a:spcBef>
                <a:spcPts val="0"/>
              </a:spcBef>
              <a:spcAft>
                <a:spcPts val="0"/>
              </a:spcAft>
              <a:buSzPts val="1800"/>
              <a:buFont typeface="Cabin"/>
              <a:buChar char="◆"/>
            </a:pPr>
            <a:r>
              <a:rPr lang="en" sz="1800">
                <a:latin typeface="Cabin"/>
                <a:ea typeface="Cabin"/>
                <a:cs typeface="Cabin"/>
                <a:sym typeface="Cabin"/>
              </a:rPr>
              <a:t>Those who wish to pursue Band 6</a:t>
            </a:r>
            <a:endParaRPr sz="1800">
              <a:latin typeface="Cabin"/>
              <a:ea typeface="Cabin"/>
              <a:cs typeface="Cabin"/>
              <a:sym typeface="Cabin"/>
            </a:endParaRPr>
          </a:p>
          <a:p>
            <a:pPr marL="914400" lvl="1" indent="-342900" algn="just" rtl="0">
              <a:lnSpc>
                <a:spcPct val="105000"/>
              </a:lnSpc>
              <a:spcBef>
                <a:spcPts val="0"/>
              </a:spcBef>
              <a:spcAft>
                <a:spcPts val="0"/>
              </a:spcAft>
              <a:buSzPts val="1800"/>
              <a:buFont typeface="Cabin"/>
              <a:buChar char="◆"/>
            </a:pPr>
            <a:r>
              <a:rPr lang="en" sz="1800">
                <a:latin typeface="Cabin"/>
                <a:ea typeface="Cabin"/>
                <a:cs typeface="Cabin"/>
                <a:sym typeface="Cabin"/>
              </a:rPr>
              <a:t>Students who just need 2 units of English to “get in” to university. </a:t>
            </a:r>
            <a:endParaRPr sz="1800">
              <a:latin typeface="Cabin"/>
              <a:ea typeface="Cabin"/>
              <a:cs typeface="Cabin"/>
              <a:sym typeface="Cabin"/>
            </a:endParaRPr>
          </a:p>
          <a:p>
            <a:pPr marL="0" lvl="0" indent="0" algn="just" rtl="0">
              <a:lnSpc>
                <a:spcPct val="105000"/>
              </a:lnSpc>
              <a:spcBef>
                <a:spcPts val="1200"/>
              </a:spcBef>
              <a:spcAft>
                <a:spcPts val="0"/>
              </a:spcAft>
              <a:buNone/>
            </a:pPr>
            <a:endParaRPr sz="1700">
              <a:latin typeface="Cabin"/>
              <a:ea typeface="Cabin"/>
              <a:cs typeface="Cabin"/>
              <a:sym typeface="Cabin"/>
            </a:endParaRPr>
          </a:p>
          <a:p>
            <a:pPr marL="0" lvl="0" indent="0" algn="l" rtl="0">
              <a:lnSpc>
                <a:spcPct val="105000"/>
              </a:lnSpc>
              <a:spcBef>
                <a:spcPts val="1200"/>
              </a:spcBef>
              <a:spcAft>
                <a:spcPts val="1200"/>
              </a:spcAft>
              <a:buNone/>
            </a:pPr>
            <a:endParaRPr sz="1400"/>
          </a:p>
        </p:txBody>
      </p:sp>
      <p:sp>
        <p:nvSpPr>
          <p:cNvPr id="119" name="Google Shape;119;p20"/>
          <p:cNvSpPr txBox="1"/>
          <p:nvPr/>
        </p:nvSpPr>
        <p:spPr>
          <a:xfrm>
            <a:off x="6287725" y="724650"/>
            <a:ext cx="2232900" cy="369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Caveat"/>
                <a:ea typeface="Caveat"/>
                <a:cs typeface="Caveat"/>
                <a:sym typeface="Caveat"/>
              </a:rPr>
              <a:t>If you rely on your teacher to interpret the text, find the techniques, tell you what they mean, scaffold your essays, construct the paragraphs and the sentences, correct your grammar and expression... then English Standard is the course for you.</a:t>
            </a:r>
            <a:endParaRPr sz="190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aveat"/>
                <a:ea typeface="Caveat"/>
                <a:cs typeface="Caveat"/>
                <a:sym typeface="Caveat"/>
              </a:rPr>
              <a:t>English Studies</a:t>
            </a:r>
            <a:endParaRPr>
              <a:latin typeface="Caveat"/>
              <a:ea typeface="Caveat"/>
              <a:cs typeface="Caveat"/>
              <a:sym typeface="Caveat"/>
            </a:endParaRPr>
          </a:p>
        </p:txBody>
      </p:sp>
      <p:sp>
        <p:nvSpPr>
          <p:cNvPr id="125" name="Google Shape;125;p21"/>
          <p:cNvSpPr txBox="1">
            <a:spLocks noGrp="1"/>
          </p:cNvSpPr>
          <p:nvPr>
            <p:ph type="body" idx="1"/>
          </p:nvPr>
        </p:nvSpPr>
        <p:spPr>
          <a:xfrm>
            <a:off x="388825" y="1236325"/>
            <a:ext cx="8176500" cy="33540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None/>
            </a:pPr>
            <a:r>
              <a:rPr lang="en" sz="3200">
                <a:latin typeface="Caveat"/>
                <a:ea typeface="Caveat"/>
                <a:cs typeface="Caveat"/>
                <a:sym typeface="Caveat"/>
              </a:rPr>
              <a:t>For students who think they might not want to do the external HSC exams and don’t like to write essays...</a:t>
            </a:r>
            <a:endParaRPr sz="2100">
              <a:latin typeface="Cabin"/>
              <a:ea typeface="Cabin"/>
              <a:cs typeface="Cabin"/>
              <a:sym typeface="Cabin"/>
            </a:endParaRPr>
          </a:p>
          <a:p>
            <a:pPr marL="457200" lvl="0" indent="-342900" algn="l" rtl="0">
              <a:lnSpc>
                <a:spcPct val="105000"/>
              </a:lnSpc>
              <a:spcBef>
                <a:spcPts val="1200"/>
              </a:spcBef>
              <a:spcAft>
                <a:spcPts val="0"/>
              </a:spcAft>
              <a:buSzPts val="1800"/>
              <a:buFont typeface="Cabin"/>
              <a:buChar char="●"/>
            </a:pPr>
            <a:r>
              <a:rPr lang="en">
                <a:latin typeface="Cabin"/>
                <a:ea typeface="Cabin"/>
                <a:cs typeface="Cabin"/>
                <a:sym typeface="Cabin"/>
              </a:rPr>
              <a:t>Would like the opportunity to express their understanding of the texts and concepts without having to do too many timed examinations or essays.</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Students entering this course historically have experienced difficulty/a lack of interest in English</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Mostly C - D Range students in Years 9/10</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Don't really like reading (and probably won’t read the set text on their own)</a:t>
            </a:r>
            <a:endParaRPr>
              <a:latin typeface="Cabin"/>
              <a:ea typeface="Cabin"/>
              <a:cs typeface="Cabin"/>
              <a:sym typeface="Cabin"/>
            </a:endParaRPr>
          </a:p>
          <a:p>
            <a:pPr marL="457200" lvl="0" indent="-342900" algn="l" rtl="0">
              <a:lnSpc>
                <a:spcPct val="105000"/>
              </a:lnSpc>
              <a:spcBef>
                <a:spcPts val="0"/>
              </a:spcBef>
              <a:spcAft>
                <a:spcPts val="0"/>
              </a:spcAft>
              <a:buSzPts val="1800"/>
              <a:buFont typeface="Cabin"/>
              <a:buChar char="●"/>
            </a:pPr>
            <a:r>
              <a:rPr lang="en">
                <a:latin typeface="Cabin"/>
                <a:ea typeface="Cabin"/>
                <a:cs typeface="Cabin"/>
                <a:sym typeface="Cabin"/>
              </a:rPr>
              <a:t>Don’t really like writing essays (and probably won’t hand in drafts)</a:t>
            </a:r>
            <a:endParaRPr>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(16:9)</PresentationFormat>
  <Paragraphs>62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Cabin</vt:lpstr>
      <vt:lpstr>Caveat</vt:lpstr>
      <vt:lpstr>Dancing Script</vt:lpstr>
      <vt:lpstr>Economica</vt:lpstr>
      <vt:lpstr>Open Sans</vt:lpstr>
      <vt:lpstr>Luxe</vt:lpstr>
      <vt:lpstr>Senior English</vt:lpstr>
      <vt:lpstr>Which English Subject Should I choose?</vt:lpstr>
      <vt:lpstr>English Advanced</vt:lpstr>
      <vt:lpstr>English Advanced</vt:lpstr>
      <vt:lpstr>English Extension</vt:lpstr>
      <vt:lpstr>English Extension</vt:lpstr>
      <vt:lpstr>English Standard</vt:lpstr>
      <vt:lpstr>English Standard</vt:lpstr>
      <vt:lpstr>English Studies</vt:lpstr>
      <vt:lpstr>English Studies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English</dc:title>
  <cp:lastModifiedBy>Evan Rofe</cp:lastModifiedBy>
  <cp:revision>1</cp:revision>
  <dcterms:modified xsi:type="dcterms:W3CDTF">2021-08-03T03:37:34Z</dcterms:modified>
</cp:coreProperties>
</file>