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56" r:id="rId2"/>
    <p:sldId id="257" r:id="rId3"/>
    <p:sldId id="258" r:id="rId4"/>
    <p:sldId id="259" r:id="rId5"/>
    <p:sldId id="267" r:id="rId6"/>
    <p:sldId id="262" r:id="rId7"/>
    <p:sldId id="261" r:id="rId8"/>
    <p:sldId id="263" r:id="rId9"/>
    <p:sldId id="265"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61" d="100"/>
          <a:sy n="61"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7/29/2021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78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7/29/2021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809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7/29/2021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475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7/29/2021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2496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7/29/2021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213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7/29/2021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521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7/29/2021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14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7/29/2021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6760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7/29/2021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785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7/29/2021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037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7/29/2021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062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7/29/2021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0684508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0" r:id="rId6"/>
    <p:sldLayoutId id="2147483736" r:id="rId7"/>
    <p:sldLayoutId id="2147483737" r:id="rId8"/>
    <p:sldLayoutId id="2147483738" r:id="rId9"/>
    <p:sldLayoutId id="2147483739"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descr="HSIE | Hastings Secondary College">
            <a:extLst>
              <a:ext uri="{FF2B5EF4-FFF2-40B4-BE49-F238E27FC236}">
                <a16:creationId xmlns:a16="http://schemas.microsoft.com/office/drawing/2014/main" id="{C73B443F-D32F-4819-BC83-D4C805C1C68E}"/>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5565" r="13323" b="-1"/>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521846-F9FA-4330-B4E0-9E09E0B035BF}"/>
              </a:ext>
            </a:extLst>
          </p:cNvPr>
          <p:cNvSpPr>
            <a:spLocks noGrp="1"/>
          </p:cNvSpPr>
          <p:nvPr>
            <p:ph type="ctrTitle"/>
          </p:nvPr>
        </p:nvSpPr>
        <p:spPr>
          <a:xfrm>
            <a:off x="1804988" y="1442172"/>
            <a:ext cx="8582025" cy="2177328"/>
          </a:xfrm>
        </p:spPr>
        <p:txBody>
          <a:bodyPr anchor="ctr">
            <a:normAutofit/>
          </a:bodyPr>
          <a:lstStyle/>
          <a:p>
            <a:pPr algn="ctr"/>
            <a:r>
              <a:rPr lang="en-AU" sz="7200"/>
              <a:t>HSIE Stage 5 Electives</a:t>
            </a:r>
          </a:p>
        </p:txBody>
      </p:sp>
      <p:sp>
        <p:nvSpPr>
          <p:cNvPr id="99" name="Rectangle: Rounded Corners 98">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A3C4BEDD-7E4F-4DB6-9A85-71485E960BDD}"/>
              </a:ext>
            </a:extLst>
          </p:cNvPr>
          <p:cNvSpPr>
            <a:spLocks noGrp="1"/>
          </p:cNvSpPr>
          <p:nvPr>
            <p:ph type="subTitle" idx="1"/>
          </p:nvPr>
        </p:nvSpPr>
        <p:spPr>
          <a:xfrm>
            <a:off x="2566988" y="3962400"/>
            <a:ext cx="7058025" cy="581025"/>
          </a:xfrm>
        </p:spPr>
        <p:txBody>
          <a:bodyPr anchor="ctr">
            <a:normAutofit/>
          </a:bodyPr>
          <a:lstStyle/>
          <a:p>
            <a:pPr algn="ctr"/>
            <a:r>
              <a:rPr lang="en-AU">
                <a:solidFill>
                  <a:srgbClr val="FFFFFF"/>
                </a:solidFill>
              </a:rPr>
              <a:t>Human Society and its Environment</a:t>
            </a:r>
          </a:p>
        </p:txBody>
      </p:sp>
    </p:spTree>
    <p:extLst>
      <p:ext uri="{BB962C8B-B14F-4D97-AF65-F5344CB8AC3E}">
        <p14:creationId xmlns:p14="http://schemas.microsoft.com/office/powerpoint/2010/main" val="382326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bg1"/>
          </a:fgClr>
          <a:bgClr>
            <a:schemeClr val="accent2">
              <a:lumMod val="20000"/>
              <a:lumOff val="80000"/>
            </a:schemeClr>
          </a:bgClr>
        </a:patt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92CE0-0362-44CF-8C5F-64A7275DB29E}"/>
              </a:ext>
            </a:extLst>
          </p:cNvPr>
          <p:cNvSpPr>
            <a:spLocks noGrp="1"/>
          </p:cNvSpPr>
          <p:nvPr>
            <p:ph type="title"/>
          </p:nvPr>
        </p:nvSpPr>
        <p:spPr>
          <a:xfrm>
            <a:off x="424466" y="154767"/>
            <a:ext cx="4485861" cy="1088136"/>
          </a:xfrm>
        </p:spPr>
        <p:txBody>
          <a:bodyPr anchor="b">
            <a:normAutofit/>
          </a:bodyPr>
          <a:lstStyle/>
          <a:p>
            <a:r>
              <a:rPr lang="en-AU" sz="3400" dirty="0"/>
              <a:t>SAM Topics</a:t>
            </a:r>
          </a:p>
        </p:txBody>
      </p:sp>
      <p:sp>
        <p:nvSpPr>
          <p:cNvPr id="80" name="Rectangle 7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2" name="Content Placeholder 4101">
            <a:extLst>
              <a:ext uri="{FF2B5EF4-FFF2-40B4-BE49-F238E27FC236}">
                <a16:creationId xmlns:a16="http://schemas.microsoft.com/office/drawing/2014/main" id="{8BE66669-0CC9-4E64-A9C0-77CB621DF381}"/>
              </a:ext>
            </a:extLst>
          </p:cNvPr>
          <p:cNvSpPr>
            <a:spLocks noGrp="1"/>
          </p:cNvSpPr>
          <p:nvPr>
            <p:ph idx="1"/>
          </p:nvPr>
        </p:nvSpPr>
        <p:spPr>
          <a:xfrm>
            <a:off x="0" y="1713819"/>
            <a:ext cx="6248400" cy="5696712"/>
          </a:xfrm>
        </p:spPr>
        <p:txBody>
          <a:bodyPr anchor="t">
            <a:normAutofit fontScale="85000" lnSpcReduction="20000"/>
          </a:bodyPr>
          <a:lstStyle/>
          <a:p>
            <a:pPr algn="just"/>
            <a:r>
              <a:rPr lang="en-AU" sz="2600" dirty="0"/>
              <a:t>Students will venture back in time </a:t>
            </a:r>
            <a:r>
              <a:rPr lang="en-AU" sz="2200" dirty="0"/>
              <a:t>to </a:t>
            </a:r>
            <a:r>
              <a:rPr lang="en-AU" sz="2600" dirty="0"/>
              <a:t>understand the Myths and Legends of ancient and medieval civilisations, learn the battle tactics of Alexander the Great, study the Aztec culture and become witch hunters during the Salem Witch trials</a:t>
            </a:r>
          </a:p>
          <a:p>
            <a:pPr algn="just"/>
            <a:r>
              <a:rPr lang="en-AU" sz="2600" dirty="0"/>
              <a:t> Solve Crime Mysteries and Conspiracy Theories, listen to Music Through History, behold the 7 Ancient Wonders, learn the dangerous ways of Pirates and study the American Civil Rights Movement and Slavery </a:t>
            </a:r>
          </a:p>
          <a:p>
            <a:pPr algn="just"/>
            <a:r>
              <a:rPr lang="en-AU" sz="2600" dirty="0"/>
              <a:t>Students will develop a lifelong interest in and enthusiasm for History!​</a:t>
            </a:r>
          </a:p>
          <a:p>
            <a:endParaRPr lang="en-AU" sz="2600" dirty="0"/>
          </a:p>
          <a:p>
            <a:pPr>
              <a:lnSpc>
                <a:spcPct val="100000"/>
              </a:lnSpc>
            </a:pPr>
            <a:endParaRPr lang="en-AU" sz="1600" dirty="0"/>
          </a:p>
          <a:p>
            <a:pPr>
              <a:lnSpc>
                <a:spcPct val="100000"/>
              </a:lnSpc>
            </a:pPr>
            <a:r>
              <a:rPr lang="en-AU" sz="1600" dirty="0"/>
              <a:t> </a:t>
            </a:r>
          </a:p>
          <a:p>
            <a:pPr>
              <a:lnSpc>
                <a:spcPct val="100000"/>
              </a:lnSpc>
            </a:pPr>
            <a:endParaRPr lang="en-US" sz="2300" dirty="0"/>
          </a:p>
        </p:txBody>
      </p:sp>
      <p:pic>
        <p:nvPicPr>
          <p:cNvPr id="4098" name="Picture 2" descr="History Elective Years 7–10 Syllabus (2019)">
            <a:extLst>
              <a:ext uri="{FF2B5EF4-FFF2-40B4-BE49-F238E27FC236}">
                <a16:creationId xmlns:a16="http://schemas.microsoft.com/office/drawing/2014/main" id="{A5299B97-5EFA-4608-9F2F-78F825B60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0"/>
          <a:stretch/>
        </p:blipFill>
        <p:spPr bwMode="auto">
          <a:xfrm>
            <a:off x="6659878" y="10"/>
            <a:ext cx="553212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6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Do you want more? That&amp;#39;s what God wants for you too!">
            <a:extLst>
              <a:ext uri="{FF2B5EF4-FFF2-40B4-BE49-F238E27FC236}">
                <a16:creationId xmlns:a16="http://schemas.microsoft.com/office/drawing/2014/main" id="{EA37F9E4-65D6-43A6-97F8-D8A8E6FE6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13" b="19736"/>
          <a:stretch/>
        </p:blipFill>
        <p:spPr bwMode="auto">
          <a:xfrm>
            <a:off x="20" y="10"/>
            <a:ext cx="12191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87295-4B9E-470D-82C4-E4BDDCB83822}"/>
              </a:ext>
            </a:extLst>
          </p:cNvPr>
          <p:cNvSpPr>
            <a:spLocks noGrp="1"/>
          </p:cNvSpPr>
          <p:nvPr>
            <p:ph type="title"/>
          </p:nvPr>
        </p:nvSpPr>
        <p:spPr>
          <a:xfrm>
            <a:off x="566928" y="4203278"/>
            <a:ext cx="8557193" cy="536063"/>
          </a:xfrm>
        </p:spPr>
        <p:txBody>
          <a:bodyPr>
            <a:normAutofit/>
          </a:bodyPr>
          <a:lstStyle/>
          <a:p>
            <a:r>
              <a:rPr lang="en-AU" sz="2800">
                <a:solidFill>
                  <a:schemeClr val="bg1"/>
                </a:solidFill>
              </a:rPr>
              <a:t>Want More Information?</a:t>
            </a:r>
          </a:p>
        </p:txBody>
      </p:sp>
      <p:sp>
        <p:nvSpPr>
          <p:cNvPr id="3" name="Content Placeholder 2">
            <a:extLst>
              <a:ext uri="{FF2B5EF4-FFF2-40B4-BE49-F238E27FC236}">
                <a16:creationId xmlns:a16="http://schemas.microsoft.com/office/drawing/2014/main" id="{A9B4F359-5A28-491C-9C0B-3E44828C10E6}"/>
              </a:ext>
            </a:extLst>
          </p:cNvPr>
          <p:cNvSpPr>
            <a:spLocks noGrp="1"/>
          </p:cNvSpPr>
          <p:nvPr>
            <p:ph idx="1"/>
          </p:nvPr>
        </p:nvSpPr>
        <p:spPr>
          <a:xfrm>
            <a:off x="566928" y="4956314"/>
            <a:ext cx="11058144" cy="1306417"/>
          </a:xfrm>
        </p:spPr>
        <p:txBody>
          <a:bodyPr>
            <a:normAutofit/>
          </a:bodyPr>
          <a:lstStyle/>
          <a:p>
            <a:r>
              <a:rPr lang="en-AU" sz="1700"/>
              <a:t>Speak to any teacher from the HSIE staffroom.</a:t>
            </a:r>
          </a:p>
          <a:p>
            <a:r>
              <a:rPr lang="en-AU" sz="1700"/>
              <a:t>Speak to your current Geography teacher</a:t>
            </a:r>
          </a:p>
          <a:p>
            <a:endParaRPr lang="en-AU" sz="1700"/>
          </a:p>
        </p:txBody>
      </p:sp>
    </p:spTree>
    <p:extLst>
      <p:ext uri="{BB962C8B-B14F-4D97-AF65-F5344CB8AC3E}">
        <p14:creationId xmlns:p14="http://schemas.microsoft.com/office/powerpoint/2010/main" val="46098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picture containing calendar&#10;&#10;Description automatically generated">
            <a:extLst>
              <a:ext uri="{FF2B5EF4-FFF2-40B4-BE49-F238E27FC236}">
                <a16:creationId xmlns:a16="http://schemas.microsoft.com/office/drawing/2014/main" id="{BEBF5655-9B26-4F2C-9D91-7EE1BE3BF4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062"/>
            <a:ext cx="12090977" cy="6731876"/>
          </a:xfrm>
        </p:spPr>
      </p:pic>
    </p:spTree>
    <p:extLst>
      <p:ext uri="{BB962C8B-B14F-4D97-AF65-F5344CB8AC3E}">
        <p14:creationId xmlns:p14="http://schemas.microsoft.com/office/powerpoint/2010/main" val="4095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113E5-CB9D-43EF-A550-B8336971C30D}"/>
              </a:ext>
            </a:extLst>
          </p:cNvPr>
          <p:cNvSpPr>
            <a:spLocks noGrp="1"/>
          </p:cNvSpPr>
          <p:nvPr>
            <p:ph type="title"/>
          </p:nvPr>
        </p:nvSpPr>
        <p:spPr>
          <a:xfrm>
            <a:off x="7297405" y="388317"/>
            <a:ext cx="4314645" cy="1268958"/>
          </a:xfrm>
        </p:spPr>
        <p:txBody>
          <a:bodyPr anchor="b">
            <a:normAutofit/>
          </a:bodyPr>
          <a:lstStyle/>
          <a:p>
            <a:r>
              <a:rPr lang="en-AU" sz="3200" dirty="0"/>
              <a:t>Overview of the course</a:t>
            </a:r>
          </a:p>
        </p:txBody>
      </p:sp>
      <p:pic>
        <p:nvPicPr>
          <p:cNvPr id="30" name="Content Placeholder 3" descr="A group of people posing for a photo&#10;&#10;Description automatically generated">
            <a:extLst>
              <a:ext uri="{FF2B5EF4-FFF2-40B4-BE49-F238E27FC236}">
                <a16:creationId xmlns:a16="http://schemas.microsoft.com/office/drawing/2014/main" id="{95ABE4B8-FB85-4C00-B53D-B77BDE41999D}"/>
              </a:ext>
            </a:extLst>
          </p:cNvPr>
          <p:cNvPicPr>
            <a:picLocks/>
          </p:cNvPicPr>
          <p:nvPr/>
        </p:nvPicPr>
        <p:blipFill rotWithShape="1">
          <a:blip r:embed="rId2" cstate="print">
            <a:extLst>
              <a:ext uri="{28A0092B-C50C-407E-A947-70E740481C1C}">
                <a14:useLocalDpi xmlns:a14="http://schemas.microsoft.com/office/drawing/2010/main" val="0"/>
              </a:ext>
            </a:extLst>
          </a:blip>
          <a:srcRect l="14615" r="14615"/>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69" name="Rectangle 68">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F18384-DC61-4A93-9B81-741EF59F27C9}"/>
              </a:ext>
            </a:extLst>
          </p:cNvPr>
          <p:cNvSpPr>
            <a:spLocks noGrp="1"/>
          </p:cNvSpPr>
          <p:nvPr>
            <p:ph idx="1"/>
          </p:nvPr>
        </p:nvSpPr>
        <p:spPr>
          <a:xfrm>
            <a:off x="6444343" y="1660141"/>
            <a:ext cx="5747637" cy="5324277"/>
          </a:xfrm>
        </p:spPr>
        <p:txBody>
          <a:bodyPr anchor="t">
            <a:normAutofit/>
          </a:bodyPr>
          <a:lstStyle/>
          <a:p>
            <a:pPr>
              <a:lnSpc>
                <a:spcPct val="100000"/>
              </a:lnSpc>
            </a:pPr>
            <a:endParaRPr lang="en-AU" sz="1200" dirty="0"/>
          </a:p>
          <a:p>
            <a:pPr algn="just">
              <a:lnSpc>
                <a:spcPct val="100000"/>
              </a:lnSpc>
            </a:pPr>
            <a:r>
              <a:rPr lang="en-AU" sz="1600" dirty="0"/>
              <a:t>The Commerce course at Menai High School has been developed to reflect the interests and needs of all students. It is a dynamic and contemporary subject which provides for a range of learning styles. </a:t>
            </a:r>
          </a:p>
          <a:p>
            <a:pPr algn="just">
              <a:lnSpc>
                <a:spcPct val="100000"/>
              </a:lnSpc>
            </a:pPr>
            <a:r>
              <a:rPr lang="en-AU" sz="1600" dirty="0"/>
              <a:t>Central to all themes is the study of current issues and events.</a:t>
            </a:r>
          </a:p>
          <a:p>
            <a:pPr algn="just">
              <a:lnSpc>
                <a:spcPct val="100000"/>
              </a:lnSpc>
            </a:pPr>
            <a:r>
              <a:rPr lang="en-AU" sz="1600" dirty="0"/>
              <a:t>Commerce utilises a practical approach to learning that allows students to apply theory to real life situations. Students develop critical thinking, reflective learning and the opportunity to participate in the community.</a:t>
            </a:r>
          </a:p>
          <a:p>
            <a:pPr algn="just">
              <a:lnSpc>
                <a:spcPct val="100000"/>
              </a:lnSpc>
            </a:pPr>
            <a:r>
              <a:rPr lang="en-AU" sz="1600" dirty="0"/>
              <a:t> Students have the opportunity to develop values and attitudes that promote real behaviour and social responsibility and a commitment to contribute to a more just and equitable society. The Commerce course is a very useful introduction for the HSC subjects of Business Studies, Legal Studies and Economics.</a:t>
            </a:r>
          </a:p>
          <a:p>
            <a:pPr>
              <a:lnSpc>
                <a:spcPct val="100000"/>
              </a:lnSpc>
            </a:pPr>
            <a:endParaRPr lang="en-AU" sz="1200" dirty="0"/>
          </a:p>
        </p:txBody>
      </p:sp>
    </p:spTree>
    <p:extLst>
      <p:ext uri="{BB962C8B-B14F-4D97-AF65-F5344CB8AC3E}">
        <p14:creationId xmlns:p14="http://schemas.microsoft.com/office/powerpoint/2010/main" val="258122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55CAC-59D5-4411-90FC-1DA72E8D1E9B}"/>
              </a:ext>
            </a:extLst>
          </p:cNvPr>
          <p:cNvSpPr>
            <a:spLocks noGrp="1"/>
          </p:cNvSpPr>
          <p:nvPr>
            <p:ph type="title"/>
          </p:nvPr>
        </p:nvSpPr>
        <p:spPr>
          <a:xfrm>
            <a:off x="867083" y="154925"/>
            <a:ext cx="5701960" cy="1087819"/>
          </a:xfrm>
        </p:spPr>
        <p:txBody>
          <a:bodyPr vert="horz" lIns="91440" tIns="45720" rIns="91440" bIns="45720" rtlCol="0" anchor="b">
            <a:normAutofit/>
          </a:bodyPr>
          <a:lstStyle/>
          <a:p>
            <a:r>
              <a:rPr lang="en-US" sz="3400" dirty="0"/>
              <a:t>Commerce Topics</a:t>
            </a:r>
          </a:p>
        </p:txBody>
      </p:sp>
      <p:sp>
        <p:nvSpPr>
          <p:cNvPr id="74" name="Rectangle 7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E87D589-48FA-4616-99A3-6BFA9AFE83B2}"/>
              </a:ext>
            </a:extLst>
          </p:cNvPr>
          <p:cNvSpPr>
            <a:spLocks noGrp="1"/>
          </p:cNvSpPr>
          <p:nvPr>
            <p:ph idx="1"/>
          </p:nvPr>
        </p:nvSpPr>
        <p:spPr>
          <a:xfrm>
            <a:off x="357445" y="1242744"/>
            <a:ext cx="6623078" cy="5460331"/>
          </a:xfrm>
        </p:spPr>
        <p:txBody>
          <a:bodyPr vert="horz" lIns="91440" tIns="45720" rIns="91440" bIns="45720" rtlCol="0">
            <a:normAutofit/>
          </a:bodyPr>
          <a:lstStyle/>
          <a:p>
            <a:pPr marL="285750" algn="just">
              <a:lnSpc>
                <a:spcPct val="100000"/>
              </a:lnSpc>
              <a:spcAft>
                <a:spcPts val="1875"/>
              </a:spcAft>
            </a:pPr>
            <a:r>
              <a:rPr lang="en-US" sz="1800" dirty="0"/>
              <a:t>The Year 9 course has students study travel and plan their own dream holiday in an overseas country where they learn about all aspects involved in travel. The students attack this venture with great enthusiasm. Students also develop a clearer understanding of the world of finance whilst enjoying the competitive nature of their involvement in the Australian Securities Exchange share trading game.</a:t>
            </a:r>
          </a:p>
          <a:p>
            <a:pPr marL="285750" algn="just">
              <a:lnSpc>
                <a:spcPct val="100000"/>
              </a:lnSpc>
              <a:spcAft>
                <a:spcPts val="1875"/>
              </a:spcAft>
            </a:pPr>
            <a:r>
              <a:rPr lang="en-US" sz="1800" dirty="0"/>
              <a:t>The Year 10 course provides students with the opportunity to plan and run their own business. In this hands-on activity students will participate in ‘Business Day’ where they sell their own products to the school making a profit that will support a charity of their choice. Through this they learn concepts of budgeting, marketing and planning. Students also explore the ‘Law and Society’ topic where they examine the rights and responsibilities that affect them in society. The content deals with current real-world issues including young people and the law.</a:t>
            </a:r>
          </a:p>
        </p:txBody>
      </p:sp>
      <p:pic>
        <p:nvPicPr>
          <p:cNvPr id="37" name="Picture 4" descr="Commerce Years 7–10 Syllabus (2019)">
            <a:extLst>
              <a:ext uri="{FF2B5EF4-FFF2-40B4-BE49-F238E27FC236}">
                <a16:creationId xmlns:a16="http://schemas.microsoft.com/office/drawing/2014/main" id="{19D73B0E-455A-49FC-85E3-6FF56E2535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 b="817"/>
          <a:stretch/>
        </p:blipFill>
        <p:spPr bwMode="auto">
          <a:xfrm>
            <a:off x="6980523" y="1038055"/>
            <a:ext cx="4799997" cy="478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1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egg&#10;&#10;Description automatically generated">
            <a:extLst>
              <a:ext uri="{FF2B5EF4-FFF2-40B4-BE49-F238E27FC236}">
                <a16:creationId xmlns:a16="http://schemas.microsoft.com/office/drawing/2014/main" id="{651C0FF6-F97E-4AEE-8508-EA57806FB5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2490"/>
            <a:ext cx="12186116" cy="7540489"/>
          </a:xfrm>
        </p:spPr>
      </p:pic>
    </p:spTree>
    <p:extLst>
      <p:ext uri="{BB962C8B-B14F-4D97-AF65-F5344CB8AC3E}">
        <p14:creationId xmlns:p14="http://schemas.microsoft.com/office/powerpoint/2010/main" val="1879879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13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ustainability issues prevalent in the IT industry">
            <a:extLst>
              <a:ext uri="{FF2B5EF4-FFF2-40B4-BE49-F238E27FC236}">
                <a16:creationId xmlns:a16="http://schemas.microsoft.com/office/drawing/2014/main" id="{8A90E4BB-8EC6-42E9-A59F-66143E82C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8" r="25106"/>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useBgFill="1">
        <p:nvSpPr>
          <p:cNvPr id="3081" name="Freeform: Shape 14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2" name="Freeform: Shape 14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C8F33B-2045-4292-8A14-088A44413EC3}"/>
              </a:ext>
            </a:extLst>
          </p:cNvPr>
          <p:cNvSpPr>
            <a:spLocks noGrp="1"/>
          </p:cNvSpPr>
          <p:nvPr>
            <p:ph type="title"/>
          </p:nvPr>
        </p:nvSpPr>
        <p:spPr>
          <a:xfrm>
            <a:off x="374904" y="856488"/>
            <a:ext cx="4992624" cy="1243584"/>
          </a:xfrm>
        </p:spPr>
        <p:txBody>
          <a:bodyPr anchor="ctr">
            <a:normAutofit/>
          </a:bodyPr>
          <a:lstStyle/>
          <a:p>
            <a:r>
              <a:rPr lang="en-AU" sz="3400"/>
              <a:t>Subject Overview</a:t>
            </a:r>
          </a:p>
        </p:txBody>
      </p:sp>
      <p:sp>
        <p:nvSpPr>
          <p:cNvPr id="145" name="Rectangle 14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5AE4B8F-D771-45D6-B975-8D14CF5304D9}"/>
              </a:ext>
            </a:extLst>
          </p:cNvPr>
          <p:cNvSpPr>
            <a:spLocks noGrp="1"/>
          </p:cNvSpPr>
          <p:nvPr>
            <p:ph idx="1"/>
          </p:nvPr>
        </p:nvSpPr>
        <p:spPr>
          <a:xfrm>
            <a:off x="-9144" y="2195336"/>
            <a:ext cx="5711953" cy="4361346"/>
          </a:xfrm>
        </p:spPr>
        <p:txBody>
          <a:bodyPr anchor="t">
            <a:normAutofit/>
          </a:bodyPr>
          <a:lstStyle/>
          <a:p>
            <a:pPr algn="just">
              <a:lnSpc>
                <a:spcPct val="100000"/>
              </a:lnSpc>
            </a:pPr>
            <a:r>
              <a:rPr lang="en-AU" sz="1600" i="1" dirty="0"/>
              <a:t>From podcasts to fieldwork and debates, the study of Elective Geography will provide students with the opportunity to express their own ideas and arguments, evaluate the opinions of others, and engage in additional content and skills that provide them with a broader understanding of the discipline of Geography. </a:t>
            </a:r>
          </a:p>
          <a:p>
            <a:pPr algn="just">
              <a:lnSpc>
                <a:spcPct val="100000"/>
              </a:lnSpc>
            </a:pPr>
            <a:r>
              <a:rPr lang="en-AU" sz="1600" i="1" dirty="0"/>
              <a:t>Students will learn to pose geographical questions, plan and process an inquiry, evaluate their findings and respond, through action, to what they have learnt, both through technological tools and fieldwork. </a:t>
            </a:r>
          </a:p>
          <a:p>
            <a:pPr algn="just">
              <a:lnSpc>
                <a:spcPct val="100000"/>
              </a:lnSpc>
            </a:pPr>
            <a:r>
              <a:rPr lang="en-AU" sz="1600" i="1" dirty="0"/>
              <a:t>They will learn more about the rich and complex nature of Geography in its integration of natural science, social science, and humanities to build a holistic understanding of the world – and make a change for a sustainable and just future</a:t>
            </a:r>
            <a:endParaRPr lang="en-AU" sz="1600" dirty="0"/>
          </a:p>
        </p:txBody>
      </p:sp>
    </p:spTree>
    <p:extLst>
      <p:ext uri="{BB962C8B-B14F-4D97-AF65-F5344CB8AC3E}">
        <p14:creationId xmlns:p14="http://schemas.microsoft.com/office/powerpoint/2010/main" val="311847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0">
          <a:fgClr>
            <a:schemeClr val="bg1"/>
          </a:fgClr>
          <a:bgClr>
            <a:schemeClr val="accent2">
              <a:lumMod val="20000"/>
              <a:lumOff val="80000"/>
            </a:schemeClr>
          </a:bgClr>
        </a:patt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A5E91-0D2F-47E8-91F3-159707FC73E0}"/>
              </a:ext>
            </a:extLst>
          </p:cNvPr>
          <p:cNvSpPr>
            <a:spLocks noGrp="1"/>
          </p:cNvSpPr>
          <p:nvPr>
            <p:ph type="title"/>
          </p:nvPr>
        </p:nvSpPr>
        <p:spPr>
          <a:xfrm>
            <a:off x="838199" y="564211"/>
            <a:ext cx="4571999" cy="1165002"/>
          </a:xfrm>
        </p:spPr>
        <p:txBody>
          <a:bodyPr vert="horz" lIns="91440" tIns="45720" rIns="91440" bIns="45720" rtlCol="0" anchor="b">
            <a:normAutofit/>
          </a:bodyPr>
          <a:lstStyle/>
          <a:p>
            <a:r>
              <a:rPr lang="en-US" sz="3600" dirty="0"/>
              <a:t>Geography Topics</a:t>
            </a:r>
          </a:p>
        </p:txBody>
      </p:sp>
      <p:sp>
        <p:nvSpPr>
          <p:cNvPr id="4" name="Rectangle 3">
            <a:extLst>
              <a:ext uri="{FF2B5EF4-FFF2-40B4-BE49-F238E27FC236}">
                <a16:creationId xmlns:a16="http://schemas.microsoft.com/office/drawing/2014/main" id="{42B2FE85-5D34-48F4-913D-96EA10EFE81A}"/>
              </a:ext>
            </a:extLst>
          </p:cNvPr>
          <p:cNvSpPr/>
          <p:nvPr/>
        </p:nvSpPr>
        <p:spPr>
          <a:xfrm>
            <a:off x="606551" y="2055327"/>
            <a:ext cx="6186171" cy="4802673"/>
          </a:xfrm>
          <a:prstGeom prst="rect">
            <a:avLst/>
          </a:prstGeom>
        </p:spPr>
        <p:txBody>
          <a:bodyPr vert="horz" lIns="91440" tIns="45720" rIns="91440" bIns="45720" rtlCol="0">
            <a:normAutofit/>
          </a:bodyPr>
          <a:lstStyle/>
          <a:p>
            <a:pPr indent="-228600" algn="just">
              <a:spcAft>
                <a:spcPts val="600"/>
              </a:spcAft>
              <a:buFont typeface="Arial" panose="020B0604020202020204" pitchFamily="34" charset="0"/>
              <a:buChar char="•"/>
            </a:pPr>
            <a:r>
              <a:rPr lang="en-US" sz="1600" dirty="0"/>
              <a:t>Through a series of inquiry-based units, Elective Geography encourages students to question why the world is the way it is, understand their relationship with the world and propose actions designed to shape a socially just and sustainable future. </a:t>
            </a:r>
          </a:p>
          <a:p>
            <a:pPr indent="-228600" algn="just">
              <a:spcAft>
                <a:spcPts val="600"/>
              </a:spcAft>
              <a:buFont typeface="Arial" panose="020B0604020202020204" pitchFamily="34" charset="0"/>
              <a:buChar char="•"/>
            </a:pPr>
            <a:r>
              <a:rPr lang="en-US" sz="1600" dirty="0"/>
              <a:t>Learn about the processes that shape the physical geography of our world, from tectonic plates to wild weather systems; dive deep into the Mariana Trench and investigate the exploitation of our oceans; understand what it means to be a citizen of the globe and make your argument against climate change.</a:t>
            </a:r>
          </a:p>
          <a:p>
            <a:pPr indent="-228600" algn="just">
              <a:spcAft>
                <a:spcPts val="600"/>
              </a:spcAft>
              <a:buFont typeface="Arial" panose="020B0604020202020204" pitchFamily="34" charset="0"/>
              <a:buChar char="•"/>
            </a:pPr>
            <a:r>
              <a:rPr lang="en-US" sz="1600" dirty="0"/>
              <a:t> Try your hand at turning the tides of the US Election and learn how nations are used as pawns in political battles; or track the terrifying spread of disease at local, national and international scales.</a:t>
            </a:r>
          </a:p>
          <a:p>
            <a:pPr>
              <a:spcAft>
                <a:spcPts val="600"/>
              </a:spcAft>
            </a:pPr>
            <a:r>
              <a:rPr lang="en-US" sz="1400" dirty="0"/>
              <a:t> </a:t>
            </a:r>
          </a:p>
        </p:txBody>
      </p:sp>
      <p:pic>
        <p:nvPicPr>
          <p:cNvPr id="1026" name="Picture 2" descr="Geography Elective Years 7–10 Syllabus 2019">
            <a:extLst>
              <a:ext uri="{FF2B5EF4-FFF2-40B4-BE49-F238E27FC236}">
                <a16:creationId xmlns:a16="http://schemas.microsoft.com/office/drawing/2014/main" id="{2BE66ACB-B09B-40F6-851B-B9336DE91F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009" b="1"/>
          <a:stretch/>
        </p:blipFill>
        <p:spPr bwMode="auto">
          <a:xfrm>
            <a:off x="7024370" y="1001691"/>
            <a:ext cx="4715219" cy="483314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06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Text&#10;&#10;Description automatically generated">
            <a:extLst>
              <a:ext uri="{FF2B5EF4-FFF2-40B4-BE49-F238E27FC236}">
                <a16:creationId xmlns:a16="http://schemas.microsoft.com/office/drawing/2014/main" id="{01B1DDC0-3B57-4565-AA55-86B9492E1B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858000"/>
          </a:xfrm>
        </p:spPr>
      </p:pic>
    </p:spTree>
    <p:extLst>
      <p:ext uri="{BB962C8B-B14F-4D97-AF65-F5344CB8AC3E}">
        <p14:creationId xmlns:p14="http://schemas.microsoft.com/office/powerpoint/2010/main" val="188153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5D7E4-DA3F-4930-A5BF-AAEF5213D983}"/>
              </a:ext>
            </a:extLst>
          </p:cNvPr>
          <p:cNvSpPr>
            <a:spLocks noGrp="1"/>
          </p:cNvSpPr>
          <p:nvPr>
            <p:ph type="title"/>
          </p:nvPr>
        </p:nvSpPr>
        <p:spPr>
          <a:xfrm>
            <a:off x="314739" y="404282"/>
            <a:ext cx="4485861" cy="1088136"/>
          </a:xfrm>
        </p:spPr>
        <p:txBody>
          <a:bodyPr anchor="b">
            <a:normAutofit/>
          </a:bodyPr>
          <a:lstStyle/>
          <a:p>
            <a:r>
              <a:rPr lang="en-AU" sz="3400" dirty="0"/>
              <a:t>SAM Overview</a:t>
            </a:r>
          </a:p>
        </p:txBody>
      </p:sp>
      <p:sp>
        <p:nvSpPr>
          <p:cNvPr id="82" name="Rectangle 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C84CCE-1EDA-4AF9-A999-46E692E7ED0A}"/>
              </a:ext>
            </a:extLst>
          </p:cNvPr>
          <p:cNvSpPr>
            <a:spLocks noGrp="1"/>
          </p:cNvSpPr>
          <p:nvPr>
            <p:ph idx="1"/>
          </p:nvPr>
        </p:nvSpPr>
        <p:spPr>
          <a:xfrm>
            <a:off x="0" y="2304288"/>
            <a:ext cx="5308052" cy="4314226"/>
          </a:xfrm>
        </p:spPr>
        <p:txBody>
          <a:bodyPr anchor="t">
            <a:normAutofit fontScale="92500" lnSpcReduction="10000"/>
          </a:bodyPr>
          <a:lstStyle/>
          <a:p>
            <a:pPr algn="just">
              <a:lnSpc>
                <a:spcPct val="100000"/>
              </a:lnSpc>
            </a:pPr>
            <a:r>
              <a:rPr lang="en-AU" sz="1600" dirty="0"/>
              <a:t>The Elective History subject, S.A.M, provides students with the opportunity to develop a keen interest in and enjoyment of exploring the past. S.A.M stands for Studies of the Ancient and Modern World and allows students to develop knowledge and understanding of an array of past societies and historical periods.</a:t>
            </a:r>
          </a:p>
          <a:p>
            <a:pPr algn="just">
              <a:lnSpc>
                <a:spcPct val="100000"/>
              </a:lnSpc>
            </a:pPr>
            <a:r>
              <a:rPr lang="en-AU" sz="1600" dirty="0"/>
              <a:t>Topics will be studied through archaeology, oral history, biographies, film studies and media, and students will explore the nature of history and the methods historians use to construct history through a range of thematic and historical studies. </a:t>
            </a:r>
          </a:p>
          <a:p>
            <a:pPr algn="just">
              <a:lnSpc>
                <a:spcPct val="100000"/>
              </a:lnSpc>
            </a:pPr>
            <a:r>
              <a:rPr lang="en-AU" sz="1600" dirty="0"/>
              <a:t>Students undertake processes of historical inquiry, including analysing sources and sequencing major historical events, to show an understanding of continuity, change and causation. </a:t>
            </a:r>
          </a:p>
          <a:p>
            <a:pPr algn="just">
              <a:lnSpc>
                <a:spcPct val="100000"/>
              </a:lnSpc>
            </a:pPr>
            <a:r>
              <a:rPr lang="en-AU" sz="1600" dirty="0"/>
              <a:t>Students also learn important historical concepts such as empathetic understanding, significance and contestability. </a:t>
            </a:r>
          </a:p>
          <a:p>
            <a:pPr>
              <a:lnSpc>
                <a:spcPct val="100000"/>
              </a:lnSpc>
            </a:pPr>
            <a:endParaRPr lang="en-AU" sz="1300" dirty="0"/>
          </a:p>
        </p:txBody>
      </p:sp>
      <p:pic>
        <p:nvPicPr>
          <p:cNvPr id="7174" name="Picture 6" descr="Aztec Tribal Pattern Vector With Hand Drawn Hieroglyphics Symbol Maya,  Texture, Native, Ornament PNG and Vector with Transparent Background for  Free Download | Aztec tribal patterns, African motifs, Hieroglyphics symbols">
            <a:extLst>
              <a:ext uri="{FF2B5EF4-FFF2-40B4-BE49-F238E27FC236}">
                <a16:creationId xmlns:a16="http://schemas.microsoft.com/office/drawing/2014/main" id="{A10319FF-BE2E-4C9A-AFE0-F4F5435FA5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8"/>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3939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40</TotalTime>
  <Words>840</Words>
  <Application>Microsoft Office PowerPoint</Application>
  <PresentationFormat>Widescreen</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Avenir Next LT Pro</vt:lpstr>
      <vt:lpstr>Calibri</vt:lpstr>
      <vt:lpstr>AccentBoxVTI</vt:lpstr>
      <vt:lpstr>HSIE Stage 5 Electives</vt:lpstr>
      <vt:lpstr>PowerPoint Presentation</vt:lpstr>
      <vt:lpstr>Overview of the course</vt:lpstr>
      <vt:lpstr>Commerce Topics</vt:lpstr>
      <vt:lpstr>PowerPoint Presentation</vt:lpstr>
      <vt:lpstr>Subject Overview</vt:lpstr>
      <vt:lpstr>Geography Topics</vt:lpstr>
      <vt:lpstr>PowerPoint Presentation</vt:lpstr>
      <vt:lpstr>SAM Overview</vt:lpstr>
      <vt:lpstr>SAM Topics</vt:lpstr>
      <vt:lpstr>Want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HSIE Stage 5 Electives</dc:title>
  <dc:creator>Yvette Mazoudier</dc:creator>
  <cp:lastModifiedBy>Yvette Mazoudier</cp:lastModifiedBy>
  <cp:revision>8</cp:revision>
  <dcterms:created xsi:type="dcterms:W3CDTF">2021-07-28T07:06:53Z</dcterms:created>
  <dcterms:modified xsi:type="dcterms:W3CDTF">2021-07-29T03:04:15Z</dcterms:modified>
</cp:coreProperties>
</file>