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ghA6MvRgWjElNMFBPSprvE3PFF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6B3546-805F-45DD-89B8-E44357D44753}">
  <a:tblStyle styleId="{4B6B3546-805F-45DD-89B8-E44357D4475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167"/>
  </p:normalViewPr>
  <p:slideViewPr>
    <p:cSldViewPr snapToGrid="0" snapToObjects="1">
      <p:cViewPr varScale="1">
        <p:scale>
          <a:sx n="90" d="100"/>
          <a:sy n="90" d="100"/>
        </p:scale>
        <p:origin x="2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669471" y="224642"/>
            <a:ext cx="51435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AU" sz="8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669471" y="1877282"/>
            <a:ext cx="5143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 9 and 10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1201" y="0"/>
            <a:ext cx="4015398" cy="35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2971" y="-64987"/>
            <a:ext cx="2685429" cy="36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8928" y="3432775"/>
            <a:ext cx="2907770" cy="388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517486"/>
            <a:ext cx="3144498" cy="40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44488" y="3517475"/>
            <a:ext cx="6304449" cy="388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 descr="A picture containing lase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1395108" y="2474549"/>
            <a:ext cx="98736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Year 9 and 10 program of study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 PRACTICAL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40% THEORY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4100" y="71888"/>
            <a:ext cx="13847207" cy="671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sz="6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838200" y="2297661"/>
            <a:ext cx="10515599" cy="4195214"/>
          </a:xfrm>
          <a:prstGeom prst="rect">
            <a:avLst/>
          </a:prstGeom>
          <a:solidFill>
            <a:schemeClr val="dk1">
              <a:alpha val="8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Drama is comprised of; </a:t>
            </a:r>
            <a:br>
              <a:rPr lang="en-AU" b="1">
                <a:solidFill>
                  <a:schemeClr val="lt1"/>
                </a:solidFill>
              </a:rPr>
            </a:b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Making - 30%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Performing - 30%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Critically Studying - 40%</a:t>
            </a:r>
            <a:br>
              <a:rPr lang="en-AU" b="1">
                <a:solidFill>
                  <a:schemeClr val="lt1"/>
                </a:solidFill>
              </a:rPr>
            </a:br>
            <a:br>
              <a:rPr lang="en-AU" b="1">
                <a:solidFill>
                  <a:schemeClr val="lt1"/>
                </a:solidFill>
              </a:rPr>
            </a:br>
            <a:r>
              <a:rPr lang="en-AU" b="1">
                <a:solidFill>
                  <a:schemeClr val="lt1"/>
                </a:solidFill>
              </a:rPr>
              <a:t>60% practical course! Putting the theoretical knowledge you learn in class into practice. </a:t>
            </a:r>
            <a:endParaRPr b="1">
              <a:solidFill>
                <a:schemeClr val="l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0083" y="-155525"/>
            <a:ext cx="762683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90471" y="-155525"/>
            <a:ext cx="970053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743607" y="72770"/>
            <a:ext cx="10515600" cy="1325700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</a:rPr>
              <a:t>Years 9 and 10 </a:t>
            </a:r>
            <a:endParaRPr sz="6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528636" y="1626764"/>
            <a:ext cx="10958514" cy="4559723"/>
          </a:xfrm>
          <a:prstGeom prst="rect">
            <a:avLst/>
          </a:prstGeom>
          <a:solidFill>
            <a:schemeClr val="dk1">
              <a:alpha val="85882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 dirty="0">
                <a:solidFill>
                  <a:schemeClr val="lt1"/>
                </a:solidFill>
              </a:rPr>
              <a:t>3 Core sections; </a:t>
            </a:r>
            <a:br>
              <a:rPr lang="en-AU" sz="6200" b="1" dirty="0">
                <a:solidFill>
                  <a:schemeClr val="lt1"/>
                </a:solidFill>
              </a:rPr>
            </a:br>
            <a:endParaRPr sz="62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 dirty="0">
                <a:solidFill>
                  <a:schemeClr val="lt1"/>
                </a:solidFill>
              </a:rPr>
              <a:t>In Stage Five students will develop knowledge, understanding and skills through; </a:t>
            </a:r>
            <a:endParaRPr sz="62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 dirty="0">
                <a:solidFill>
                  <a:schemeClr val="lt1"/>
                </a:solidFill>
              </a:rPr>
              <a:t>• Making drama that explores a range of imagined and created situations in a collaborative drama and theatre environment 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62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 dirty="0">
                <a:solidFill>
                  <a:schemeClr val="lt1"/>
                </a:solidFill>
              </a:rPr>
              <a:t>• Performing devised and scripted drama using a variety of performance techniques, dramatic forms and theatrical conventions to engage an audience </a:t>
            </a: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62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 dirty="0">
                <a:solidFill>
                  <a:schemeClr val="lt1"/>
                </a:solidFill>
              </a:rPr>
              <a:t>• Appreciating the meaning and function of drama and theatre in society</a:t>
            </a:r>
            <a:endParaRPr sz="62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1991544" y="162568"/>
            <a:ext cx="8229600" cy="1143000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HSC REQUIREMENTS</a:t>
            </a:r>
            <a:endParaRPr/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6477" y="0"/>
            <a:ext cx="969899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 l="2993" b="8643"/>
          <a:stretch/>
        </p:blipFill>
        <p:spPr>
          <a:xfrm>
            <a:off x="1" y="-26400"/>
            <a:ext cx="5189524" cy="68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1396445" y="727325"/>
            <a:ext cx="4783200" cy="5704800"/>
          </a:xfrm>
          <a:prstGeom prst="rect">
            <a:avLst/>
          </a:prstGeom>
          <a:solidFill>
            <a:schemeClr val="dk1">
              <a:alpha val="8666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3100" b="1" dirty="0">
                <a:solidFill>
                  <a:schemeClr val="lt1"/>
                </a:solidFill>
              </a:rPr>
              <a:t>Year 9:</a:t>
            </a:r>
            <a:endParaRPr sz="31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1: Introduction to the Elements of Drama and </a:t>
            </a:r>
            <a:r>
              <a:rPr lang="en-AU" sz="2100" b="1" dirty="0" err="1">
                <a:solidFill>
                  <a:schemeClr val="lt1"/>
                </a:solidFill>
              </a:rPr>
              <a:t>Playbuilding</a:t>
            </a:r>
            <a:r>
              <a:rPr lang="en-AU" sz="2100" b="1" dirty="0">
                <a:solidFill>
                  <a:schemeClr val="lt1"/>
                </a:solidFill>
              </a:rPr>
              <a:t> </a:t>
            </a:r>
            <a:br>
              <a:rPr lang="en-AU" sz="2100" b="1" dirty="0">
                <a:solidFill>
                  <a:schemeClr val="lt1"/>
                </a:solidFill>
              </a:rPr>
            </a:b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2: Commedia Del ‘</a:t>
            </a:r>
            <a:r>
              <a:rPr lang="en-AU" sz="2100" b="1" dirty="0" err="1">
                <a:solidFill>
                  <a:schemeClr val="lt1"/>
                </a:solidFill>
              </a:rPr>
              <a:t>Arte</a:t>
            </a:r>
            <a:r>
              <a:rPr lang="en-AU" sz="2100" b="1" dirty="0">
                <a:solidFill>
                  <a:schemeClr val="lt1"/>
                </a:solidFill>
              </a:rPr>
              <a:t> </a:t>
            </a:r>
            <a:br>
              <a:rPr lang="en-AU" sz="2100" b="1" dirty="0">
                <a:solidFill>
                  <a:schemeClr val="lt1"/>
                </a:solidFill>
              </a:rPr>
            </a:b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3: Shakespearean Theatre </a:t>
            </a:r>
            <a:br>
              <a:rPr lang="en-AU" sz="2100" b="1" dirty="0">
                <a:solidFill>
                  <a:schemeClr val="lt1"/>
                </a:solidFill>
              </a:rPr>
            </a:b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4: Short-Film/Video Drama </a:t>
            </a: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100" b="1" dirty="0">
              <a:solidFill>
                <a:schemeClr val="lt1"/>
              </a:solidFill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1"/>
          </p:nvPr>
        </p:nvSpPr>
        <p:spPr>
          <a:xfrm>
            <a:off x="6296695" y="727325"/>
            <a:ext cx="4783200" cy="5704800"/>
          </a:xfrm>
          <a:prstGeom prst="rect">
            <a:avLst/>
          </a:prstGeom>
          <a:solidFill>
            <a:schemeClr val="dk1">
              <a:alpha val="8667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3100" b="1" dirty="0">
                <a:solidFill>
                  <a:schemeClr val="lt1"/>
                </a:solidFill>
              </a:rPr>
              <a:t>Year 10:</a:t>
            </a:r>
            <a:endParaRPr sz="31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1: </a:t>
            </a:r>
            <a:r>
              <a:rPr lang="en-AU" sz="2100" b="1" dirty="0" err="1">
                <a:solidFill>
                  <a:schemeClr val="lt1"/>
                </a:solidFill>
              </a:rPr>
              <a:t>Playbuilding</a:t>
            </a:r>
            <a:r>
              <a:rPr lang="en-AU" sz="2100" b="1" dirty="0">
                <a:solidFill>
                  <a:schemeClr val="lt1"/>
                </a:solidFill>
              </a:rPr>
              <a:t> </a:t>
            </a:r>
            <a:br>
              <a:rPr lang="en-AU" sz="2100" b="1" dirty="0">
                <a:solidFill>
                  <a:schemeClr val="lt1"/>
                </a:solidFill>
              </a:rPr>
            </a:b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2: Dramatic Text Study and Design</a:t>
            </a:r>
            <a:br>
              <a:rPr lang="en-AU" sz="2100" b="1" dirty="0">
                <a:solidFill>
                  <a:schemeClr val="lt1"/>
                </a:solidFill>
              </a:rPr>
            </a:b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3: Political Theatre </a:t>
            </a:r>
            <a:br>
              <a:rPr lang="en-AU" sz="2100" b="1" dirty="0">
                <a:solidFill>
                  <a:schemeClr val="lt1"/>
                </a:solidFill>
              </a:rPr>
            </a:b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sz="2100" b="1" dirty="0">
                <a:solidFill>
                  <a:schemeClr val="lt1"/>
                </a:solidFill>
              </a:rPr>
              <a:t>Term 4: Realism and monologue Performance </a:t>
            </a:r>
            <a:endParaRPr sz="2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1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1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" name="Google Shape;129;p6"/>
          <p:cNvGraphicFramePr/>
          <p:nvPr/>
        </p:nvGraphicFramePr>
        <p:xfrm>
          <a:off x="467360" y="1090506"/>
          <a:ext cx="11318250" cy="3022670"/>
        </p:xfrm>
        <a:graphic>
          <a:graphicData uri="http://schemas.openxmlformats.org/drawingml/2006/table">
            <a:tbl>
              <a:tblPr firstRow="1" bandRow="1">
                <a:noFill/>
                <a:tableStyleId>{4B6B3546-805F-45DD-89B8-E44357D44753}</a:tableStyleId>
              </a:tblPr>
              <a:tblGrid>
                <a:gridCol w="410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u="none" strike="noStrike" cap="none">
                          <a:solidFill>
                            <a:schemeClr val="dk1"/>
                          </a:solidFill>
                        </a:rPr>
                        <a:t>YEAR </a:t>
                      </a:r>
                      <a:r>
                        <a:rPr lang="en-AU" sz="1800">
                          <a:solidFill>
                            <a:schemeClr val="dk1"/>
                          </a:solidFill>
                        </a:rPr>
                        <a:t>9 Assessments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AU" sz="1800" u="none" strike="noStrike" cap="none">
                          <a:solidFill>
                            <a:schemeClr val="dk1"/>
                          </a:solidFill>
                        </a:rPr>
                        <a:t>YEAR </a:t>
                      </a:r>
                      <a:r>
                        <a:rPr lang="en-AU" sz="1800">
                          <a:solidFill>
                            <a:schemeClr val="dk1"/>
                          </a:solidFill>
                        </a:rPr>
                        <a:t>10 Assessments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The Elements of Drama and Playbuilding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Playbuilding and Logbook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Text Study and Analysis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Informal Elements of Drama Exam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Commedia Del ‘Arte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Dramatic Form Performance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Shakespearean Drama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Monologue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15%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Short Film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15%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Yearly Exam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15%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Yearly Exam 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15%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0" name="Google Shape;130;p6"/>
          <p:cNvSpPr txBox="1"/>
          <p:nvPr/>
        </p:nvSpPr>
        <p:spPr>
          <a:xfrm>
            <a:off x="467360" y="314960"/>
            <a:ext cx="11318240" cy="4001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ASSESSMENT SCHEDULE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1981194" y="312893"/>
            <a:ext cx="8229600" cy="1143000"/>
          </a:xfrm>
          <a:prstGeom prst="rect">
            <a:avLst/>
          </a:prstGeom>
          <a:solidFill>
            <a:schemeClr val="dk1">
              <a:alpha val="7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AU" sz="6000" b="1" dirty="0">
                <a:solidFill>
                  <a:schemeClr val="lt1"/>
                </a:solidFill>
              </a:rPr>
              <a:t>School Musical and Play</a:t>
            </a:r>
            <a:endParaRPr dirty="0"/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1981194" y="1618461"/>
            <a:ext cx="8229600" cy="4518000"/>
          </a:xfrm>
          <a:prstGeom prst="rect">
            <a:avLst/>
          </a:prstGeom>
          <a:solidFill>
            <a:schemeClr val="dk1">
              <a:alpha val="87058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Annual School play or School Musical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49951" y="3614839"/>
            <a:ext cx="3057150" cy="40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9" y="122307"/>
            <a:ext cx="5071125" cy="380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5328" y="3022353"/>
            <a:ext cx="6186700" cy="40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22" y="323516"/>
            <a:ext cx="512712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6574034" y="2574970"/>
            <a:ext cx="3635972" cy="4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9790" y="-8219"/>
            <a:ext cx="1111631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2846" y="11980"/>
            <a:ext cx="8506800" cy="41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5361" y="1109671"/>
            <a:ext cx="7593025" cy="50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01743" y="2284943"/>
            <a:ext cx="12192000" cy="3910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69403D-C0A7-EB45-B90A-CBC899721ADB}"/>
              </a:ext>
            </a:extLst>
          </p:cNvPr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72AC-1747-C140-88D1-02D5F091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34444-65A0-5B42-80EE-3BC1BB98A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8414" y="2418615"/>
            <a:ext cx="7885386" cy="27467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53AF43-DF67-6645-96AF-FE3726F83650}"/>
              </a:ext>
            </a:extLst>
          </p:cNvPr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 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8B4CF3-BB96-F546-99EF-C00D06694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4" y="703790"/>
            <a:ext cx="7885385" cy="56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B4B890-3387-4849-93E4-2FF47261BA95}"/>
              </a:ext>
            </a:extLst>
          </p:cNvPr>
          <p:cNvSpPr/>
          <p:nvPr/>
        </p:nvSpPr>
        <p:spPr>
          <a:xfrm>
            <a:off x="315765" y="2628781"/>
            <a:ext cx="22669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latin typeface="Arial" panose="020B0604020202020204" pitchFamily="34" charset="0"/>
              </a:rPr>
              <a:t>HSC Results</a:t>
            </a:r>
            <a:endParaRPr lang="en-AU" dirty="0"/>
          </a:p>
          <a:p>
            <a:br>
              <a:rPr lang="en-AU" dirty="0"/>
            </a:br>
            <a:r>
              <a:rPr lang="en-AU" b="1" dirty="0">
                <a:latin typeface="Arial" panose="020B0604020202020204" pitchFamily="34" charset="0"/>
              </a:rPr>
              <a:t>Menai is </a:t>
            </a:r>
            <a:r>
              <a:rPr lang="en-AU" b="1" dirty="0">
                <a:solidFill>
                  <a:srgbClr val="000099"/>
                </a:solidFill>
                <a:latin typeface="Arial" panose="020B0604020202020204" pitchFamily="34" charset="0"/>
              </a:rPr>
              <a:t>BLUE</a:t>
            </a:r>
            <a:endParaRPr lang="en-AU" dirty="0"/>
          </a:p>
          <a:p>
            <a:r>
              <a:rPr lang="en-AU" b="1" dirty="0">
                <a:latin typeface="Arial" panose="020B0604020202020204" pitchFamily="34" charset="0"/>
              </a:rPr>
              <a:t>The rest of the state is </a:t>
            </a:r>
            <a:r>
              <a:rPr lang="en-AU" b="1" dirty="0">
                <a:solidFill>
                  <a:srgbClr val="FF3399"/>
                </a:solidFill>
                <a:latin typeface="Arial" panose="020B0604020202020204" pitchFamily="34" charset="0"/>
              </a:rPr>
              <a:t>PINK</a:t>
            </a:r>
            <a:endParaRPr lang="en-AU" dirty="0"/>
          </a:p>
          <a:p>
            <a:br>
              <a:rPr lang="en-A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7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1991544" y="162568"/>
            <a:ext cx="8229600" cy="1143000"/>
          </a:xfrm>
          <a:prstGeom prst="rect">
            <a:avLst/>
          </a:prstGeom>
          <a:solidFill>
            <a:schemeClr val="dk1">
              <a:alpha val="7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 i="1" dirty="0" err="1">
                <a:solidFill>
                  <a:schemeClr val="lt1"/>
                </a:solidFill>
              </a:rPr>
              <a:t>OnStage</a:t>
            </a:r>
            <a:r>
              <a:rPr lang="en-AU" sz="6000" b="1" dirty="0">
                <a:solidFill>
                  <a:schemeClr val="lt1"/>
                </a:solidFill>
              </a:rPr>
              <a:t> Nomination </a:t>
            </a:r>
            <a:endParaRPr dirty="0"/>
          </a:p>
        </p:txBody>
      </p:sp>
      <p:sp>
        <p:nvSpPr>
          <p:cNvPr id="152" name="Google Shape;152;p8"/>
          <p:cNvSpPr txBox="1">
            <a:spLocks noGrp="1"/>
          </p:cNvSpPr>
          <p:nvPr>
            <p:ph type="body" idx="1"/>
          </p:nvPr>
        </p:nvSpPr>
        <p:spPr>
          <a:xfrm>
            <a:off x="1991544" y="1468136"/>
            <a:ext cx="8229600" cy="4518000"/>
          </a:xfrm>
          <a:prstGeom prst="rect">
            <a:avLst/>
          </a:prstGeom>
          <a:solidFill>
            <a:schemeClr val="dk1">
              <a:alpha val="87058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Georgie Winchester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Class of 2020 HSC Drama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4853" y="1502605"/>
            <a:ext cx="2408150" cy="485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 l="24590"/>
          <a:stretch/>
        </p:blipFill>
        <p:spPr>
          <a:xfrm>
            <a:off x="178675" y="1468113"/>
            <a:ext cx="3670275" cy="492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299</Words>
  <Application>Microsoft Macintosh PowerPoint</Application>
  <PresentationFormat>Widescreen</PresentationFormat>
  <Paragraphs>77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Office Theme</vt:lpstr>
      <vt:lpstr>PowerPoint Presentation</vt:lpstr>
      <vt:lpstr>PowerPoint Presentation</vt:lpstr>
      <vt:lpstr>DRAMA</vt:lpstr>
      <vt:lpstr>Years 9 and 10 </vt:lpstr>
      <vt:lpstr>HSC REQUIREMENTS</vt:lpstr>
      <vt:lpstr>PowerPoint Presentation</vt:lpstr>
      <vt:lpstr>School Musical and Play</vt:lpstr>
      <vt:lpstr>Drama</vt:lpstr>
      <vt:lpstr>OnStage Nomination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Middleton (Neil Middleton)</dc:creator>
  <cp:lastModifiedBy>Sebastian Riorden</cp:lastModifiedBy>
  <cp:revision>4</cp:revision>
  <dcterms:created xsi:type="dcterms:W3CDTF">2021-07-22T06:06:45Z</dcterms:created>
  <dcterms:modified xsi:type="dcterms:W3CDTF">2021-07-30T02:55:24Z</dcterms:modified>
</cp:coreProperties>
</file>