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spddzhDxYHNYuWW41giFnx+zd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892C77-92C6-429F-B6B6-4ECF0B5ABC1B}">
  <a:tblStyle styleId="{70892C77-92C6-429F-B6B6-4ECF0B5ABC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669470" y="224642"/>
            <a:ext cx="559776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AU" sz="8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 ELECTIVE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69471" y="2504807"/>
            <a:ext cx="51435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AU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9-10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5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932" y="0"/>
            <a:ext cx="45760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t="14982" b="5322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dk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2297661"/>
            <a:ext cx="10515599" cy="4195214"/>
          </a:xfrm>
          <a:prstGeom prst="rect">
            <a:avLst/>
          </a:prstGeom>
          <a:solidFill>
            <a:schemeClr val="dk1">
              <a:alpha val="8549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AU" b="1">
                <a:solidFill>
                  <a:schemeClr val="lt1"/>
                </a:solidFill>
              </a:rPr>
              <a:t>You may specialise in a particular instrument / voice </a:t>
            </a:r>
            <a:r>
              <a:rPr lang="en-AU" sz="2400" b="1">
                <a:solidFill>
                  <a:schemeClr val="lt1"/>
                </a:solidFill>
              </a:rPr>
              <a:t>- </a:t>
            </a:r>
            <a:r>
              <a:rPr lang="en-AU" sz="2400">
                <a:solidFill>
                  <a:schemeClr val="lt1"/>
                </a:solidFill>
              </a:rPr>
              <a:t>some students play more than one.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 sz="2400" i="1">
                <a:solidFill>
                  <a:schemeClr val="lt1"/>
                </a:solidFill>
              </a:rPr>
              <a:t>Private instrument tuition outside of school is helpful but not compulsory.</a:t>
            </a:r>
            <a:endParaRPr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b="1">
                <a:solidFill>
                  <a:schemeClr val="lt1"/>
                </a:solidFill>
              </a:rPr>
              <a:t>Learn to compose music in different styles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AU" b="1">
                <a:solidFill>
                  <a:schemeClr val="lt1"/>
                </a:solidFill>
              </a:rPr>
              <a:t>Learn to analyse music aurally through the musical concepts - pitch, duration, texture, tone colour, dynamics and expressive techniques and structure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t="2433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10515600" cy="480131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 sz="2800" b="1">
                <a:solidFill>
                  <a:schemeClr val="lt1"/>
                </a:solidFill>
              </a:rPr>
              <a:t>Objectives of Music Elective Course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01275" cy="455426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 sz="2400" b="1">
                <a:solidFill>
                  <a:schemeClr val="lt1"/>
                </a:solidFill>
              </a:rPr>
              <a:t>The aim of the course is to build your knowledge, understanding and skills in music through: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AU" sz="2400" b="1">
                <a:solidFill>
                  <a:schemeClr val="lt1"/>
                </a:solidFill>
              </a:rPr>
              <a:t>Performing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AU" sz="2400" b="1">
                <a:solidFill>
                  <a:schemeClr val="lt1"/>
                </a:solidFill>
              </a:rPr>
              <a:t>Composing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AU" sz="2400" b="1">
                <a:solidFill>
                  <a:schemeClr val="lt1"/>
                </a:solidFill>
              </a:rPr>
              <a:t>Listening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AU" sz="2400" b="1">
                <a:solidFill>
                  <a:schemeClr val="lt1"/>
                </a:solidFill>
              </a:rPr>
              <a:t>Understanding and experiencing different musical styles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AU" sz="2400" b="1">
                <a:solidFill>
                  <a:schemeClr val="lt1"/>
                </a:solidFill>
              </a:rPr>
              <a:t>Value and appreciate music by engaging in all of these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t="19038" r="9234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991544" y="162568"/>
            <a:ext cx="8229600" cy="1143000"/>
          </a:xfrm>
          <a:prstGeom prst="rect">
            <a:avLst/>
          </a:prstGeom>
          <a:solidFill>
            <a:schemeClr val="dk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TOPICS &amp; ELECTIVES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1991544" y="1468136"/>
            <a:ext cx="6129568" cy="4498711"/>
          </a:xfrm>
          <a:prstGeom prst="rect">
            <a:avLst/>
          </a:prstGeom>
          <a:solidFill>
            <a:schemeClr val="dk1">
              <a:alpha val="8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YEAR 9: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Introductory Unit- Popular Music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Classical Music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Film Music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YEAR 10: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Jazz and Blues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Own Choice Elective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>
                <a:solidFill>
                  <a:schemeClr val="lt1"/>
                </a:solidFill>
              </a:rPr>
              <a:t>Baroque Music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5"/>
          <p:cNvGraphicFramePr/>
          <p:nvPr/>
        </p:nvGraphicFramePr>
        <p:xfrm>
          <a:off x="467360" y="10905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{70892C77-92C6-429F-B6B6-4ECF0B5ABC1B}</a:tableStyleId>
              </a:tblPr>
              <a:tblGrid>
                <a:gridCol w="410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u="none" strike="noStrike" cap="none">
                          <a:solidFill>
                            <a:schemeClr val="dk1"/>
                          </a:solidFill>
                        </a:rPr>
                        <a:t>YEAR 9 Course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 u="none" strike="noStrike" cap="none">
                          <a:solidFill>
                            <a:schemeClr val="dk1"/>
                          </a:solidFill>
                        </a:rPr>
                        <a:t>YEAR 10 Course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u="none" strike="noStrike" cap="none"/>
                        <a:t>Performance 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Performance 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Composition 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Composition 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Half Yearly Examination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Half Yearly Examination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Performance 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Performance 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Composition 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Composition 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15%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/>
                        <a:t>Yearly Examination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30%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/>
                        <a:t>Yearly Examination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AU" sz="1800"/>
                        <a:t>30%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7" name="Google Shape;117;p5"/>
          <p:cNvSpPr txBox="1"/>
          <p:nvPr/>
        </p:nvSpPr>
        <p:spPr>
          <a:xfrm>
            <a:off x="467360" y="314960"/>
            <a:ext cx="11318240" cy="4001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SCHEDULE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dk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CAREERS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Music teacher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Music tutor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Music therapist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Sound/Recording Engineer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Performer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Accompanist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Repetiteur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Composer/arranger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Sound Technician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Musicologist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Piano Tuner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DJ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Conductor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Band Manager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Speech pathologist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Stage Manager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10526"/>
              <a:buNone/>
            </a:pPr>
            <a:endParaRPr>
              <a:solidFill>
                <a:srgbClr val="FF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10526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l="6024" t="16889" r="3223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1153159" y="770707"/>
            <a:ext cx="10515599" cy="1312094"/>
          </a:xfrm>
          <a:prstGeom prst="rect">
            <a:avLst/>
          </a:prstGeom>
          <a:solidFill>
            <a:schemeClr val="dk1">
              <a:alpha val="7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don’t have to play a traditional Western style instrument.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lot of students achieve excellent results playing a traditional instrument from their own or another culture.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l="17606" r="15304" b="-1"/>
          <a:stretch/>
        </p:blipFill>
        <p:spPr>
          <a:xfrm rot="10800000">
            <a:off x="20" y="-1"/>
            <a:ext cx="3997732" cy="446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 r="9234" b="1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5">
            <a:alphaModFix/>
          </a:blip>
          <a:srcRect l="1476" r="-5" b="-5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6">
            <a:alphaModFix/>
          </a:blip>
          <a:srcRect r="9161" b="6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7">
            <a:alphaModFix/>
          </a:blip>
          <a:srcRect t="6046" r="3" b="11035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7527223" y="857250"/>
            <a:ext cx="3826578" cy="531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would like you to be a part of our Ensembles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Concert Band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Vocal Ensemble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Band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 Ensemble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 Band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6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MUSIC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Objectives of Music Elective Course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TOPICS &amp;amp; ELECTIVES&amp;quot;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CAREERS&amp;quot;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Widescreen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MUSIC</vt:lpstr>
      <vt:lpstr>Objectives of Music Elective Course</vt:lpstr>
      <vt:lpstr>TOPICS &amp; ELECTIVES</vt:lpstr>
      <vt:lpstr>PowerPoint Presentation</vt:lpstr>
      <vt:lpstr>CAREERS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Middleton (Neil Middleton)</dc:creator>
  <cp:lastModifiedBy>Neil Middleton (Neil Middleton)</cp:lastModifiedBy>
  <cp:revision>2</cp:revision>
  <dcterms:created xsi:type="dcterms:W3CDTF">2021-07-22T06:05:58Z</dcterms:created>
  <dcterms:modified xsi:type="dcterms:W3CDTF">2021-07-31T23:44:11Z</dcterms:modified>
</cp:coreProperties>
</file>