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hGXdXdXriSvlUnDBEFnDMXDmRH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e448422cc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e448422cc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matthew.robinson@det.nsw.edu.a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0.jpg"/><Relationship Id="rId5" Type="http://schemas.openxmlformats.org/officeDocument/2006/relationships/image" Target="../media/image13.jpg"/><Relationship Id="rId6" Type="http://schemas.openxmlformats.org/officeDocument/2006/relationships/image" Target="../media/image18.jpg"/><Relationship Id="rId7"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0.jpg"/><Relationship Id="rId10" Type="http://schemas.openxmlformats.org/officeDocument/2006/relationships/image" Target="../media/image7.jpg"/><Relationship Id="rId9"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4.jpg"/><Relationship Id="rId5" Type="http://schemas.openxmlformats.org/officeDocument/2006/relationships/image" Target="../media/image9.jpg"/><Relationship Id="rId6"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21.jpg"/><Relationship Id="rId5"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educationstandards.nsw.edu.au/wps/portal/nesa/11-12/stage-6-learning-areas/pdhpe/pdhpe-syllabus" TargetMode="External"/><Relationship Id="rId4" Type="http://schemas.openxmlformats.org/officeDocument/2006/relationships/hyperlink" Target="https://www.pdhpe.net/pdhpe-net/preliminary-pdhpe/" TargetMode="External"/><Relationship Id="rId5" Type="http://schemas.openxmlformats.org/officeDocument/2006/relationships/hyperlink" Target="mailto:matthew.robinson@det.nsw.edu.a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20.jpg"/><Relationship Id="rId5" Type="http://schemas.openxmlformats.org/officeDocument/2006/relationships/image" Target="../media/image19.jpg"/><Relationship Id="rId6"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3009271"/>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8000"/>
              <a:buFont typeface="Arial"/>
              <a:buNone/>
            </a:pPr>
            <a:r>
              <a:rPr b="1" lang="en-AU" sz="8000">
                <a:latin typeface="Arial"/>
                <a:ea typeface="Arial"/>
                <a:cs typeface="Arial"/>
                <a:sym typeface="Arial"/>
              </a:rPr>
              <a:t>SUBJECT INFORMATION:</a:t>
            </a:r>
            <a:br>
              <a:rPr b="1" lang="en-AU" sz="8000">
                <a:latin typeface="Arial"/>
                <a:ea typeface="Arial"/>
                <a:cs typeface="Arial"/>
                <a:sym typeface="Arial"/>
              </a:rPr>
            </a:br>
            <a:r>
              <a:rPr b="1" lang="en-AU" sz="8000">
                <a:latin typeface="Arial"/>
                <a:ea typeface="Arial"/>
                <a:cs typeface="Arial"/>
                <a:sym typeface="Arial"/>
              </a:rPr>
              <a:t>YEAR 11 and 12</a:t>
            </a:r>
            <a:br>
              <a:rPr b="1" lang="en-AU" sz="8000">
                <a:latin typeface="Arial"/>
                <a:ea typeface="Arial"/>
                <a:cs typeface="Arial"/>
                <a:sym typeface="Arial"/>
              </a:rPr>
            </a:br>
            <a:r>
              <a:rPr b="1" lang="en-AU" sz="8000">
                <a:latin typeface="Arial"/>
                <a:ea typeface="Arial"/>
                <a:cs typeface="Arial"/>
                <a:sym typeface="Arial"/>
              </a:rPr>
              <a:t>PDHPE AND SLR</a:t>
            </a:r>
            <a:endParaRPr b="1" sz="8000">
              <a:latin typeface="Arial"/>
              <a:ea typeface="Arial"/>
              <a:cs typeface="Arial"/>
              <a:sym typeface="Arial"/>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type="title"/>
          </p:nvPr>
        </p:nvSpPr>
        <p:spPr>
          <a:xfrm>
            <a:off x="7239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u="sng"/>
              <a:t>Overview</a:t>
            </a:r>
            <a:endParaRPr b="1" u="sng"/>
          </a:p>
        </p:txBody>
      </p:sp>
      <p:sp>
        <p:nvSpPr>
          <p:cNvPr id="164" name="Google Shape;164;p10"/>
          <p:cNvSpPr txBox="1"/>
          <p:nvPr>
            <p:ph idx="1" type="body"/>
          </p:nvPr>
        </p:nvSpPr>
        <p:spPr>
          <a:xfrm>
            <a:off x="838200" y="1143000"/>
            <a:ext cx="10515600" cy="503396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AU"/>
              <a:t>The SLR course at Menai HS caters for a wide range of student needs. It can assist students in developing:</a:t>
            </a:r>
            <a:endParaRPr/>
          </a:p>
          <a:p>
            <a:pPr indent="-228600" lvl="0" marL="228600" rtl="0" algn="l">
              <a:lnSpc>
                <a:spcPct val="90000"/>
              </a:lnSpc>
              <a:spcBef>
                <a:spcPts val="1000"/>
              </a:spcBef>
              <a:spcAft>
                <a:spcPts val="0"/>
              </a:spcAft>
              <a:buClr>
                <a:schemeClr val="dk1"/>
              </a:buClr>
              <a:buSzPts val="2800"/>
              <a:buChar char="•"/>
            </a:pPr>
            <a:r>
              <a:rPr lang="en-AU"/>
              <a:t>the qualities of a discerning consumer and an intelligent critic of physical activity and sport </a:t>
            </a:r>
            <a:endParaRPr/>
          </a:p>
          <a:p>
            <a:pPr indent="-228600" lvl="0" marL="228600" rtl="0" algn="l">
              <a:lnSpc>
                <a:spcPct val="90000"/>
              </a:lnSpc>
              <a:spcBef>
                <a:spcPts val="1000"/>
              </a:spcBef>
              <a:spcAft>
                <a:spcPts val="0"/>
              </a:spcAft>
              <a:buClr>
                <a:schemeClr val="dk1"/>
              </a:buClr>
              <a:buSzPts val="2800"/>
              <a:buChar char="•"/>
            </a:pPr>
            <a:r>
              <a:rPr lang="en-AU"/>
              <a:t>high levels of performance skill in particular sports</a:t>
            </a:r>
            <a:endParaRPr/>
          </a:p>
          <a:p>
            <a:pPr indent="-228600" lvl="0" marL="228600" rtl="0" algn="l">
              <a:lnSpc>
                <a:spcPct val="90000"/>
              </a:lnSpc>
              <a:spcBef>
                <a:spcPts val="1000"/>
              </a:spcBef>
              <a:spcAft>
                <a:spcPts val="0"/>
              </a:spcAft>
              <a:buClr>
                <a:schemeClr val="dk1"/>
              </a:buClr>
              <a:buSzPts val="2800"/>
              <a:buChar char="•"/>
            </a:pPr>
            <a:r>
              <a:rPr lang="en-AU"/>
              <a:t>the capacity to adopt administrative roles in community sport and recreation</a:t>
            </a:r>
            <a:endParaRPr/>
          </a:p>
          <a:p>
            <a:pPr indent="-228600" lvl="0" marL="228600" rtl="0" algn="l">
              <a:lnSpc>
                <a:spcPct val="90000"/>
              </a:lnSpc>
              <a:spcBef>
                <a:spcPts val="1000"/>
              </a:spcBef>
              <a:spcAft>
                <a:spcPts val="0"/>
              </a:spcAft>
              <a:buClr>
                <a:schemeClr val="dk1"/>
              </a:buClr>
              <a:buSzPts val="2800"/>
              <a:buChar char="•"/>
            </a:pPr>
            <a:r>
              <a:rPr lang="en-AU"/>
              <a:t>the skills of coach, trainer, first aid officer, referee and fitness leader. In the context of this course it may be possible for students to acquire recognised qualifications in these areas.</a:t>
            </a:r>
            <a:endParaRPr/>
          </a:p>
          <a:p>
            <a:pPr indent="-228600" lvl="0" marL="228600" rtl="0" algn="l">
              <a:lnSpc>
                <a:spcPct val="90000"/>
              </a:lnSpc>
              <a:spcBef>
                <a:spcPts val="1000"/>
              </a:spcBef>
              <a:spcAft>
                <a:spcPts val="0"/>
              </a:spcAft>
              <a:buClr>
                <a:schemeClr val="dk1"/>
              </a:buClr>
              <a:buSzPts val="2800"/>
              <a:buChar char="•"/>
            </a:pPr>
            <a:r>
              <a:rPr lang="en-AU"/>
              <a:t>The course features a highly practical focus: physical activity being both an area of study and a medium for learning.</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1"/>
          <p:cNvSpPr txBox="1"/>
          <p:nvPr>
            <p:ph type="title"/>
          </p:nvPr>
        </p:nvSpPr>
        <p:spPr>
          <a:xfrm>
            <a:off x="838200" y="102790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AU"/>
              <a:t>The modules in Sport, Lifestyle and Recreation studied at Menai HS are:</a:t>
            </a:r>
            <a:br>
              <a:rPr lang="en-AU"/>
            </a:br>
            <a:br>
              <a:rPr b="1" lang="en-AU"/>
            </a:br>
            <a:endParaRPr/>
          </a:p>
        </p:txBody>
      </p:sp>
      <p:sp>
        <p:nvSpPr>
          <p:cNvPr id="170" name="Google Shape;170;p11"/>
          <p:cNvSpPr txBox="1"/>
          <p:nvPr>
            <p:ph idx="1" type="body"/>
          </p:nvPr>
        </p:nvSpPr>
        <p:spPr>
          <a:xfrm>
            <a:off x="838200" y="1690687"/>
            <a:ext cx="10515600" cy="5167313"/>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AU"/>
              <a:t> </a:t>
            </a:r>
            <a:endParaRPr/>
          </a:p>
          <a:p>
            <a:pPr indent="-228600" lvl="0" marL="228600" rtl="0" algn="l">
              <a:lnSpc>
                <a:spcPct val="90000"/>
              </a:lnSpc>
              <a:spcBef>
                <a:spcPts val="1000"/>
              </a:spcBef>
              <a:spcAft>
                <a:spcPts val="0"/>
              </a:spcAft>
              <a:buClr>
                <a:schemeClr val="dk1"/>
              </a:buClr>
              <a:buSzPct val="100000"/>
              <a:buChar char="•"/>
            </a:pPr>
            <a:r>
              <a:rPr lang="en-AU"/>
              <a:t>Aquatics</a:t>
            </a:r>
            <a:endParaRPr/>
          </a:p>
          <a:p>
            <a:pPr indent="-228600" lvl="0" marL="228600" rtl="0" algn="l">
              <a:lnSpc>
                <a:spcPct val="90000"/>
              </a:lnSpc>
              <a:spcBef>
                <a:spcPts val="1000"/>
              </a:spcBef>
              <a:spcAft>
                <a:spcPts val="0"/>
              </a:spcAft>
              <a:buClr>
                <a:schemeClr val="dk1"/>
              </a:buClr>
              <a:buSzPct val="100000"/>
              <a:buChar char="•"/>
            </a:pPr>
            <a:r>
              <a:rPr lang="en-AU"/>
              <a:t>Athletics</a:t>
            </a:r>
            <a:endParaRPr/>
          </a:p>
          <a:p>
            <a:pPr indent="-228600" lvl="0" marL="228600" rtl="0" algn="l">
              <a:lnSpc>
                <a:spcPct val="90000"/>
              </a:lnSpc>
              <a:spcBef>
                <a:spcPts val="1000"/>
              </a:spcBef>
              <a:spcAft>
                <a:spcPts val="0"/>
              </a:spcAft>
              <a:buClr>
                <a:schemeClr val="dk1"/>
              </a:buClr>
              <a:buSzPct val="100000"/>
              <a:buChar char="•"/>
            </a:pPr>
            <a:r>
              <a:rPr lang="en-AU"/>
              <a:t>First Aid and Sports Injuries</a:t>
            </a:r>
            <a:endParaRPr/>
          </a:p>
          <a:p>
            <a:pPr indent="-228600" lvl="0" marL="228600" rtl="0" algn="l">
              <a:lnSpc>
                <a:spcPct val="90000"/>
              </a:lnSpc>
              <a:spcBef>
                <a:spcPts val="1000"/>
              </a:spcBef>
              <a:spcAft>
                <a:spcPts val="0"/>
              </a:spcAft>
              <a:buClr>
                <a:schemeClr val="dk1"/>
              </a:buClr>
              <a:buSzPct val="100000"/>
              <a:buChar char="•"/>
            </a:pPr>
            <a:r>
              <a:rPr lang="en-AU"/>
              <a:t>Fitness</a:t>
            </a:r>
            <a:endParaRPr/>
          </a:p>
          <a:p>
            <a:pPr indent="-228600" lvl="0" marL="228600" rtl="0" algn="l">
              <a:lnSpc>
                <a:spcPct val="90000"/>
              </a:lnSpc>
              <a:spcBef>
                <a:spcPts val="1000"/>
              </a:spcBef>
              <a:spcAft>
                <a:spcPts val="0"/>
              </a:spcAft>
              <a:buClr>
                <a:schemeClr val="dk1"/>
              </a:buClr>
              <a:buSzPct val="100000"/>
              <a:buChar char="•"/>
            </a:pPr>
            <a:r>
              <a:rPr lang="en-AU"/>
              <a:t>Games and Sports Applications I</a:t>
            </a:r>
            <a:endParaRPr/>
          </a:p>
          <a:p>
            <a:pPr indent="-228600" lvl="0" marL="228600" rtl="0" algn="l">
              <a:lnSpc>
                <a:spcPct val="90000"/>
              </a:lnSpc>
              <a:spcBef>
                <a:spcPts val="1000"/>
              </a:spcBef>
              <a:spcAft>
                <a:spcPts val="0"/>
              </a:spcAft>
              <a:buClr>
                <a:schemeClr val="dk1"/>
              </a:buClr>
              <a:buSzPct val="100000"/>
              <a:buChar char="•"/>
            </a:pPr>
            <a:r>
              <a:rPr lang="en-AU"/>
              <a:t>Games and Sports Applications II</a:t>
            </a:r>
            <a:endParaRPr/>
          </a:p>
          <a:p>
            <a:pPr indent="-228600" lvl="0" marL="228600" rtl="0" algn="l">
              <a:lnSpc>
                <a:spcPct val="90000"/>
              </a:lnSpc>
              <a:spcBef>
                <a:spcPts val="1000"/>
              </a:spcBef>
              <a:spcAft>
                <a:spcPts val="0"/>
              </a:spcAft>
              <a:buClr>
                <a:schemeClr val="dk1"/>
              </a:buClr>
              <a:buSzPct val="100000"/>
              <a:buChar char="•"/>
            </a:pPr>
            <a:r>
              <a:rPr lang="en-AU"/>
              <a:t>Healthy Lifestyle </a:t>
            </a:r>
            <a:endParaRPr/>
          </a:p>
          <a:p>
            <a:pPr indent="-228600" lvl="0" marL="228600" rtl="0" algn="l">
              <a:lnSpc>
                <a:spcPct val="90000"/>
              </a:lnSpc>
              <a:spcBef>
                <a:spcPts val="1000"/>
              </a:spcBef>
              <a:spcAft>
                <a:spcPts val="0"/>
              </a:spcAft>
              <a:buClr>
                <a:schemeClr val="dk1"/>
              </a:buClr>
              <a:buSzPct val="100000"/>
              <a:buChar char="•"/>
            </a:pPr>
            <a:r>
              <a:rPr lang="en-AU"/>
              <a:t>Individual Games and Sports Applications</a:t>
            </a:r>
            <a:endParaRPr/>
          </a:p>
          <a:p>
            <a:pPr indent="-228600" lvl="0" marL="228600" rtl="0" algn="l">
              <a:lnSpc>
                <a:spcPct val="90000"/>
              </a:lnSpc>
              <a:spcBef>
                <a:spcPts val="1000"/>
              </a:spcBef>
              <a:spcAft>
                <a:spcPts val="0"/>
              </a:spcAft>
              <a:buClr>
                <a:schemeClr val="dk1"/>
              </a:buClr>
              <a:buSzPct val="100000"/>
              <a:buChar char="•"/>
            </a:pPr>
            <a:r>
              <a:rPr lang="en-AU"/>
              <a:t>Outdoor Recreation</a:t>
            </a:r>
            <a:endParaRPr/>
          </a:p>
          <a:p>
            <a:pPr indent="-228600" lvl="0" marL="228600" rtl="0" algn="l">
              <a:lnSpc>
                <a:spcPct val="90000"/>
              </a:lnSpc>
              <a:spcBef>
                <a:spcPts val="1000"/>
              </a:spcBef>
              <a:spcAft>
                <a:spcPts val="0"/>
              </a:spcAft>
              <a:buClr>
                <a:schemeClr val="dk1"/>
              </a:buClr>
              <a:buSzPct val="100000"/>
              <a:buChar char="•"/>
            </a:pPr>
            <a:r>
              <a:rPr lang="en-AU"/>
              <a:t>Resistance Training</a:t>
            </a:r>
            <a:endParaRPr/>
          </a:p>
          <a:p>
            <a:pPr indent="-228600" lvl="0" marL="228600" rtl="0" algn="l">
              <a:lnSpc>
                <a:spcPct val="90000"/>
              </a:lnSpc>
              <a:spcBef>
                <a:spcPts val="1000"/>
              </a:spcBef>
              <a:spcAft>
                <a:spcPts val="0"/>
              </a:spcAft>
              <a:buClr>
                <a:schemeClr val="dk1"/>
              </a:buClr>
              <a:buSzPct val="100000"/>
              <a:buChar char="•"/>
            </a:pPr>
            <a:r>
              <a:rPr lang="en-AU"/>
              <a:t>Sports Administration </a:t>
            </a:r>
            <a:endParaRPr/>
          </a:p>
          <a:p>
            <a:pPr indent="-228600" lvl="0" marL="228600" rtl="0" algn="l">
              <a:lnSpc>
                <a:spcPct val="90000"/>
              </a:lnSpc>
              <a:spcBef>
                <a:spcPts val="1000"/>
              </a:spcBef>
              <a:spcAft>
                <a:spcPts val="0"/>
              </a:spcAft>
              <a:buClr>
                <a:schemeClr val="dk1"/>
              </a:buClr>
              <a:buSzPct val="100000"/>
              <a:buChar char="•"/>
            </a:pPr>
            <a:r>
              <a:rPr lang="en-AU"/>
              <a:t>Sports Coaching and Training</a:t>
            </a:r>
            <a:endParaRPr/>
          </a:p>
          <a:p>
            <a:pPr indent="-7747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2"/>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u="sng"/>
              <a:t>Additional Information and Enquiries:</a:t>
            </a:r>
            <a:endParaRPr/>
          </a:p>
        </p:txBody>
      </p:sp>
      <p:sp>
        <p:nvSpPr>
          <p:cNvPr id="176" name="Google Shape;176;p12"/>
          <p:cNvSpPr txBox="1"/>
          <p:nvPr>
            <p:ph idx="1" type="body"/>
          </p:nvPr>
        </p:nvSpPr>
        <p:spPr>
          <a:xfrm>
            <a:off x="838200" y="1077686"/>
            <a:ext cx="10515600" cy="5099277"/>
          </a:xfrm>
          <a:prstGeom prst="rect">
            <a:avLst/>
          </a:prstGeom>
          <a:noFill/>
          <a:ln>
            <a:noFill/>
          </a:ln>
        </p:spPr>
        <p:txBody>
          <a:bodyPr anchorCtr="0" anchor="t" bIns="45700" lIns="91425" spcFirstLastPara="1" rIns="91425" wrap="square" tIns="45700">
            <a:normAutofit fontScale="70000" lnSpcReduction="20000"/>
          </a:bodyPr>
          <a:lstStyle/>
          <a:p>
            <a:pPr indent="-188595" lvl="0" marL="228600" rtl="0" algn="l">
              <a:lnSpc>
                <a:spcPct val="90000"/>
              </a:lnSpc>
              <a:spcBef>
                <a:spcPts val="0"/>
              </a:spcBef>
              <a:spcAft>
                <a:spcPts val="0"/>
              </a:spcAft>
              <a:buClr>
                <a:schemeClr val="dk1"/>
              </a:buClr>
              <a:buSzPct val="100000"/>
              <a:buChar char="•"/>
            </a:pPr>
            <a:r>
              <a:rPr lang="en-AU"/>
              <a:t>The SLR course counts towards the Higher School Certificate and appears on the student's Record of Achievement. </a:t>
            </a:r>
            <a:endParaRPr/>
          </a:p>
          <a:p>
            <a:pPr indent="0" lvl="0" marL="0" rtl="0" algn="l">
              <a:lnSpc>
                <a:spcPct val="90000"/>
              </a:lnSpc>
              <a:spcBef>
                <a:spcPts val="1000"/>
              </a:spcBef>
              <a:spcAft>
                <a:spcPts val="0"/>
              </a:spcAft>
              <a:buClr>
                <a:schemeClr val="dk1"/>
              </a:buClr>
              <a:buSzPct val="100000"/>
              <a:buNone/>
            </a:pPr>
            <a:r>
              <a:t/>
            </a:r>
            <a:endParaRPr/>
          </a:p>
          <a:p>
            <a:pPr indent="-188595" lvl="0" marL="228600" rtl="0" algn="l">
              <a:lnSpc>
                <a:spcPct val="90000"/>
              </a:lnSpc>
              <a:spcBef>
                <a:spcPts val="1000"/>
              </a:spcBef>
              <a:spcAft>
                <a:spcPts val="0"/>
              </a:spcAft>
              <a:buClr>
                <a:schemeClr val="dk1"/>
              </a:buClr>
              <a:buSzPct val="100000"/>
              <a:buChar char="•"/>
            </a:pPr>
            <a:r>
              <a:rPr b="1" lang="en-AU"/>
              <a:t>However, the SLR course </a:t>
            </a:r>
            <a:r>
              <a:rPr b="1" lang="en-AU" u="sng"/>
              <a:t>does not count </a:t>
            </a:r>
            <a:r>
              <a:rPr b="1" lang="en-AU"/>
              <a:t>in the calculation of the Australian Tertiary Admission Rank (ATAR).</a:t>
            </a:r>
            <a:endParaRPr/>
          </a:p>
          <a:p>
            <a:pPr indent="0" lvl="0" marL="0" rtl="0" algn="l">
              <a:lnSpc>
                <a:spcPct val="90000"/>
              </a:lnSpc>
              <a:spcBef>
                <a:spcPts val="1000"/>
              </a:spcBef>
              <a:spcAft>
                <a:spcPts val="0"/>
              </a:spcAft>
              <a:buClr>
                <a:schemeClr val="dk1"/>
              </a:buClr>
              <a:buSzPct val="100000"/>
              <a:buNone/>
            </a:pPr>
            <a:r>
              <a:t/>
            </a:r>
            <a:endParaRPr/>
          </a:p>
          <a:p>
            <a:pPr indent="-188595" lvl="0" marL="228600" rtl="0" algn="l">
              <a:lnSpc>
                <a:spcPct val="90000"/>
              </a:lnSpc>
              <a:spcBef>
                <a:spcPts val="1000"/>
              </a:spcBef>
              <a:spcAft>
                <a:spcPts val="0"/>
              </a:spcAft>
              <a:buClr>
                <a:schemeClr val="dk1"/>
              </a:buClr>
              <a:buSzPct val="100000"/>
              <a:buChar char="•"/>
            </a:pPr>
            <a:r>
              <a:rPr lang="en-AU"/>
              <a:t>The SLR course has a high volume of practical work and physical activity and requires students to have a MHS sports uniform for practical lessons.</a:t>
            </a:r>
            <a:endParaRPr/>
          </a:p>
          <a:p>
            <a:pPr indent="-64135" lvl="0" marL="228600" rtl="0" algn="l">
              <a:lnSpc>
                <a:spcPct val="90000"/>
              </a:lnSpc>
              <a:spcBef>
                <a:spcPts val="1000"/>
              </a:spcBef>
              <a:spcAft>
                <a:spcPts val="0"/>
              </a:spcAft>
              <a:buClr>
                <a:schemeClr val="dk1"/>
              </a:buClr>
              <a:buSzPct val="100000"/>
              <a:buNone/>
            </a:pPr>
            <a:r>
              <a:t/>
            </a:r>
            <a:endParaRPr/>
          </a:p>
          <a:p>
            <a:pPr indent="-188595" lvl="0" marL="228600" rtl="0" algn="l">
              <a:lnSpc>
                <a:spcPct val="90000"/>
              </a:lnSpc>
              <a:spcBef>
                <a:spcPts val="1000"/>
              </a:spcBef>
              <a:spcAft>
                <a:spcPts val="0"/>
              </a:spcAft>
              <a:buClr>
                <a:schemeClr val="dk1"/>
              </a:buClr>
              <a:buSzPct val="100000"/>
              <a:buChar char="•"/>
            </a:pPr>
            <a:r>
              <a:rPr lang="en-AU"/>
              <a:t>The SLR course provides students with the opportunity to obtain their Royal Lifesaving First Aid Accreditation.</a:t>
            </a:r>
            <a:endParaRPr/>
          </a:p>
          <a:p>
            <a:pPr indent="0" lvl="0" marL="228600" rtl="0" algn="l">
              <a:lnSpc>
                <a:spcPct val="90000"/>
              </a:lnSpc>
              <a:spcBef>
                <a:spcPts val="1000"/>
              </a:spcBef>
              <a:spcAft>
                <a:spcPts val="0"/>
              </a:spcAft>
              <a:buNone/>
            </a:pPr>
            <a:r>
              <a:t/>
            </a:r>
            <a:endParaRPr/>
          </a:p>
          <a:p>
            <a:pPr indent="-144145" lvl="0" marL="228600" rtl="0" algn="l">
              <a:lnSpc>
                <a:spcPct val="90000"/>
              </a:lnSpc>
              <a:spcBef>
                <a:spcPts val="1000"/>
              </a:spcBef>
              <a:spcAft>
                <a:spcPts val="0"/>
              </a:spcAft>
              <a:buSzPct val="64285"/>
              <a:buChar char="•"/>
            </a:pPr>
            <a:r>
              <a:rPr lang="en-AU"/>
              <a:t>You can choose both PDHPE and SLR in Yr 11 and Yr 12</a:t>
            </a:r>
            <a:endParaRPr/>
          </a:p>
          <a:p>
            <a:pPr indent="0" lvl="0" marL="0" rtl="0" algn="l">
              <a:lnSpc>
                <a:spcPct val="90000"/>
              </a:lnSpc>
              <a:spcBef>
                <a:spcPts val="1000"/>
              </a:spcBef>
              <a:spcAft>
                <a:spcPts val="0"/>
              </a:spcAft>
              <a:buClr>
                <a:schemeClr val="dk1"/>
              </a:buClr>
              <a:buSzPct val="100000"/>
              <a:buNone/>
            </a:pPr>
            <a:r>
              <a:t/>
            </a:r>
            <a:endParaRPr/>
          </a:p>
          <a:p>
            <a:pPr indent="-188595" lvl="0" marL="228600" rtl="0" algn="l">
              <a:lnSpc>
                <a:spcPct val="90000"/>
              </a:lnSpc>
              <a:spcBef>
                <a:spcPts val="1000"/>
              </a:spcBef>
              <a:spcAft>
                <a:spcPts val="0"/>
              </a:spcAft>
              <a:buClr>
                <a:schemeClr val="dk1"/>
              </a:buClr>
              <a:buSzPct val="100000"/>
              <a:buChar char="•"/>
            </a:pPr>
            <a:r>
              <a:rPr lang="en-AU"/>
              <a:t>For more information or questions, please feel free to contact Matt Robinson (Head Teacher) via email (</a:t>
            </a:r>
            <a:r>
              <a:rPr lang="en-AU" u="sng">
                <a:solidFill>
                  <a:schemeClr val="hlink"/>
                </a:solidFill>
                <a:hlinkClick r:id="rId3"/>
              </a:rPr>
              <a:t>matthew.robinson@det.nsw.edu.au</a:t>
            </a:r>
            <a:r>
              <a:rPr lang="en-AU"/>
              <a:t>)</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e448422ccf_0_5"/>
          <p:cNvSpPr txBox="1"/>
          <p:nvPr>
            <p:ph type="ctrTitle"/>
          </p:nvPr>
        </p:nvSpPr>
        <p:spPr>
          <a:xfrm>
            <a:off x="1429210" y="-485721"/>
            <a:ext cx="9144000" cy="2387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b="1" lang="en-AU" u="sng">
                <a:latin typeface="Arial"/>
                <a:ea typeface="Arial"/>
                <a:cs typeface="Arial"/>
                <a:sym typeface="Arial"/>
              </a:rPr>
              <a:t>PDHPE / SLR in Yr 11, Yr12</a:t>
            </a:r>
            <a:br>
              <a:rPr lang="en-AU"/>
            </a:br>
            <a:endParaRPr/>
          </a:p>
        </p:txBody>
      </p:sp>
      <p:sp>
        <p:nvSpPr>
          <p:cNvPr id="182" name="Google Shape;182;ge448422ccf_0_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183" name="Google Shape;183;ge448422ccf_0_5"/>
          <p:cNvPicPr preferRelativeResize="0"/>
          <p:nvPr/>
        </p:nvPicPr>
        <p:blipFill rotWithShape="1">
          <a:blip r:embed="rId3">
            <a:alphaModFix/>
          </a:blip>
          <a:srcRect b="0" l="0" r="0" t="0"/>
          <a:stretch/>
        </p:blipFill>
        <p:spPr>
          <a:xfrm>
            <a:off x="8239913" y="1305472"/>
            <a:ext cx="3857296" cy="2892973"/>
          </a:xfrm>
          <a:prstGeom prst="rect">
            <a:avLst/>
          </a:prstGeom>
          <a:noFill/>
          <a:ln>
            <a:noFill/>
          </a:ln>
        </p:spPr>
      </p:pic>
      <p:pic>
        <p:nvPicPr>
          <p:cNvPr id="184" name="Google Shape;184;ge448422ccf_0_5"/>
          <p:cNvPicPr preferRelativeResize="0"/>
          <p:nvPr/>
        </p:nvPicPr>
        <p:blipFill rotWithShape="1">
          <a:blip r:embed="rId4">
            <a:alphaModFix/>
          </a:blip>
          <a:srcRect b="0" l="0" r="0" t="0"/>
          <a:stretch/>
        </p:blipFill>
        <p:spPr>
          <a:xfrm>
            <a:off x="4606609" y="1294085"/>
            <a:ext cx="3538821" cy="5302471"/>
          </a:xfrm>
          <a:prstGeom prst="rect">
            <a:avLst/>
          </a:prstGeom>
          <a:noFill/>
          <a:ln>
            <a:noFill/>
          </a:ln>
        </p:spPr>
      </p:pic>
      <p:pic>
        <p:nvPicPr>
          <p:cNvPr id="185" name="Google Shape;185;ge448422ccf_0_5"/>
          <p:cNvPicPr preferRelativeResize="0"/>
          <p:nvPr/>
        </p:nvPicPr>
        <p:blipFill rotWithShape="1">
          <a:blip r:embed="rId5">
            <a:alphaModFix/>
          </a:blip>
          <a:srcRect b="0" l="0" r="0" t="0"/>
          <a:stretch/>
        </p:blipFill>
        <p:spPr>
          <a:xfrm>
            <a:off x="94789" y="1305472"/>
            <a:ext cx="4417340" cy="3313003"/>
          </a:xfrm>
          <a:prstGeom prst="rect">
            <a:avLst/>
          </a:prstGeom>
          <a:noFill/>
          <a:ln>
            <a:noFill/>
          </a:ln>
        </p:spPr>
      </p:pic>
      <p:pic>
        <p:nvPicPr>
          <p:cNvPr id="186" name="Google Shape;186;ge448422ccf_0_5"/>
          <p:cNvPicPr preferRelativeResize="0"/>
          <p:nvPr/>
        </p:nvPicPr>
        <p:blipFill rotWithShape="1">
          <a:blip r:embed="rId6">
            <a:alphaModFix/>
          </a:blip>
          <a:srcRect b="0" l="0" r="0" t="0"/>
          <a:stretch/>
        </p:blipFill>
        <p:spPr>
          <a:xfrm>
            <a:off x="8334724" y="4222875"/>
            <a:ext cx="3857274" cy="2574323"/>
          </a:xfrm>
          <a:prstGeom prst="rect">
            <a:avLst/>
          </a:prstGeom>
          <a:noFill/>
          <a:ln>
            <a:noFill/>
          </a:ln>
        </p:spPr>
      </p:pic>
      <p:pic>
        <p:nvPicPr>
          <p:cNvPr id="187" name="Google Shape;187;ge448422ccf_0_5"/>
          <p:cNvPicPr preferRelativeResize="0"/>
          <p:nvPr/>
        </p:nvPicPr>
        <p:blipFill rotWithShape="1">
          <a:blip r:embed="rId7">
            <a:alphaModFix/>
          </a:blip>
          <a:srcRect b="0" l="0" r="0" t="0"/>
          <a:stretch/>
        </p:blipFill>
        <p:spPr>
          <a:xfrm>
            <a:off x="609892" y="4731666"/>
            <a:ext cx="3094950" cy="20655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ctrTitle"/>
          </p:nvPr>
        </p:nvSpPr>
        <p:spPr>
          <a:xfrm>
            <a:off x="1429210" y="-485721"/>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b="1" lang="en-AU" u="sng">
                <a:latin typeface="Arial"/>
                <a:ea typeface="Arial"/>
                <a:cs typeface="Arial"/>
                <a:sym typeface="Arial"/>
              </a:rPr>
              <a:t>PDHPE in Years 11 and 12</a:t>
            </a:r>
            <a:br>
              <a:rPr lang="en-AU"/>
            </a:br>
            <a:endParaRPr/>
          </a:p>
        </p:txBody>
      </p:sp>
      <p:sp>
        <p:nvSpPr>
          <p:cNvPr id="91" name="Google Shape;91;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92" name="Google Shape;92;p2"/>
          <p:cNvPicPr preferRelativeResize="0"/>
          <p:nvPr/>
        </p:nvPicPr>
        <p:blipFill rotWithShape="1">
          <a:blip r:embed="rId3">
            <a:alphaModFix/>
          </a:blip>
          <a:srcRect b="0" l="0" r="0" t="0"/>
          <a:stretch/>
        </p:blipFill>
        <p:spPr>
          <a:xfrm>
            <a:off x="8239913" y="1305472"/>
            <a:ext cx="3857297" cy="2892973"/>
          </a:xfrm>
          <a:prstGeom prst="rect">
            <a:avLst/>
          </a:prstGeom>
          <a:noFill/>
          <a:ln>
            <a:noFill/>
          </a:ln>
        </p:spPr>
      </p:pic>
      <p:pic>
        <p:nvPicPr>
          <p:cNvPr id="93" name="Google Shape;93;p2"/>
          <p:cNvPicPr preferRelativeResize="0"/>
          <p:nvPr/>
        </p:nvPicPr>
        <p:blipFill rotWithShape="1">
          <a:blip r:embed="rId4">
            <a:alphaModFix/>
          </a:blip>
          <a:srcRect b="0" l="0" r="0" t="0"/>
          <a:stretch/>
        </p:blipFill>
        <p:spPr>
          <a:xfrm>
            <a:off x="4606609" y="1294085"/>
            <a:ext cx="3538822" cy="5302469"/>
          </a:xfrm>
          <a:prstGeom prst="rect">
            <a:avLst/>
          </a:prstGeom>
          <a:noFill/>
          <a:ln>
            <a:noFill/>
          </a:ln>
        </p:spPr>
      </p:pic>
      <p:pic>
        <p:nvPicPr>
          <p:cNvPr id="94" name="Google Shape;94;p2"/>
          <p:cNvPicPr preferRelativeResize="0"/>
          <p:nvPr/>
        </p:nvPicPr>
        <p:blipFill rotWithShape="1">
          <a:blip r:embed="rId5">
            <a:alphaModFix/>
          </a:blip>
          <a:srcRect b="0" l="0" r="0" t="0"/>
          <a:stretch/>
        </p:blipFill>
        <p:spPr>
          <a:xfrm>
            <a:off x="94789" y="1305472"/>
            <a:ext cx="4417338" cy="3313004"/>
          </a:xfrm>
          <a:prstGeom prst="rect">
            <a:avLst/>
          </a:prstGeom>
          <a:noFill/>
          <a:ln>
            <a:noFill/>
          </a:ln>
        </p:spPr>
      </p:pic>
      <p:pic>
        <p:nvPicPr>
          <p:cNvPr descr="https://lh4.googleusercontent.com/G9k-R9i9lyg0aPbDYxuiX4zhl6DpztF8wi2gazQfPw1-XrdBVUu8JHBa6vlZL6JJ7m8cRK_-xdMx0WFKPLHb-M_f815O3Jga2JHp_b7MG2fQm8xctunflB-23TgpASpTaJFpWKBNxus" id="95" name="Google Shape;95;p2"/>
          <p:cNvPicPr preferRelativeResize="0"/>
          <p:nvPr/>
        </p:nvPicPr>
        <p:blipFill rotWithShape="1">
          <a:blip r:embed="rId6">
            <a:alphaModFix/>
          </a:blip>
          <a:srcRect b="0" l="0" r="0" t="0"/>
          <a:stretch/>
        </p:blipFill>
        <p:spPr>
          <a:xfrm>
            <a:off x="50273" y="4740166"/>
            <a:ext cx="1982077" cy="1982077"/>
          </a:xfrm>
          <a:prstGeom prst="rect">
            <a:avLst/>
          </a:prstGeom>
          <a:noFill/>
          <a:ln>
            <a:noFill/>
          </a:ln>
        </p:spPr>
      </p:pic>
      <p:pic>
        <p:nvPicPr>
          <p:cNvPr descr="https://lh3.googleusercontent.com/KElJzvOIwhC2Le3vKtyWMGXd6nxGl9A-YY0xUIOH5cLruBCpKFGfTi4RRp_qopG-U7J87HDNkoJqopg5jbiamchQ9_gfRxoxTtrKcR4bcRZZefGCOpEnu6X37RJ1A8WMNDWsbnm5pu4" id="96" name="Google Shape;96;p2"/>
          <p:cNvPicPr preferRelativeResize="0"/>
          <p:nvPr/>
        </p:nvPicPr>
        <p:blipFill rotWithShape="1">
          <a:blip r:embed="rId7">
            <a:alphaModFix/>
          </a:blip>
          <a:srcRect b="0" l="0" r="0" t="0"/>
          <a:stretch/>
        </p:blipFill>
        <p:spPr>
          <a:xfrm>
            <a:off x="1933904" y="4871836"/>
            <a:ext cx="2578223" cy="1724718"/>
          </a:xfrm>
          <a:prstGeom prst="rect">
            <a:avLst/>
          </a:prstGeom>
          <a:noFill/>
          <a:ln>
            <a:noFill/>
          </a:ln>
        </p:spPr>
      </p:pic>
      <p:pic>
        <p:nvPicPr>
          <p:cNvPr descr="Sport Injury Classification - Physiopedia" id="97" name="Google Shape;97;p2"/>
          <p:cNvPicPr preferRelativeResize="0"/>
          <p:nvPr/>
        </p:nvPicPr>
        <p:blipFill rotWithShape="1">
          <a:blip r:embed="rId8">
            <a:alphaModFix/>
          </a:blip>
          <a:srcRect b="0" l="0" r="0" t="0"/>
          <a:stretch/>
        </p:blipFill>
        <p:spPr>
          <a:xfrm>
            <a:off x="8331252" y="5555034"/>
            <a:ext cx="1993974" cy="1116625"/>
          </a:xfrm>
          <a:prstGeom prst="rect">
            <a:avLst/>
          </a:prstGeom>
          <a:noFill/>
          <a:ln>
            <a:noFill/>
          </a:ln>
        </p:spPr>
      </p:pic>
      <p:pic>
        <p:nvPicPr>
          <p:cNvPr descr="Prevention strategies" id="98" name="Google Shape;98;p2"/>
          <p:cNvPicPr preferRelativeResize="0"/>
          <p:nvPr/>
        </p:nvPicPr>
        <p:blipFill rotWithShape="1">
          <a:blip r:embed="rId9">
            <a:alphaModFix/>
          </a:blip>
          <a:srcRect b="0" l="0" r="0" t="0"/>
          <a:stretch/>
        </p:blipFill>
        <p:spPr>
          <a:xfrm>
            <a:off x="10344054" y="5368694"/>
            <a:ext cx="1672349" cy="1489306"/>
          </a:xfrm>
          <a:prstGeom prst="rect">
            <a:avLst/>
          </a:prstGeom>
          <a:noFill/>
          <a:ln>
            <a:noFill/>
          </a:ln>
        </p:spPr>
      </p:pic>
      <p:pic>
        <p:nvPicPr>
          <p:cNvPr descr="2,408 Cpr Training Stock Photos, Pictures &amp;amp; Royalty-Free Images - iStock" id="99" name="Google Shape;99;p2"/>
          <p:cNvPicPr preferRelativeResize="0"/>
          <p:nvPr/>
        </p:nvPicPr>
        <p:blipFill rotWithShape="1">
          <a:blip r:embed="rId10">
            <a:alphaModFix/>
          </a:blip>
          <a:srcRect b="0" l="0" r="0" t="0"/>
          <a:stretch/>
        </p:blipFill>
        <p:spPr>
          <a:xfrm>
            <a:off x="9004563" y="4253892"/>
            <a:ext cx="1841832" cy="10593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u="sng"/>
              <a:t>Overview of Course</a:t>
            </a:r>
            <a:br>
              <a:rPr b="1" lang="en-AU"/>
            </a:br>
            <a:endParaRPr/>
          </a:p>
        </p:txBody>
      </p:sp>
      <p:pic>
        <p:nvPicPr>
          <p:cNvPr id="105" name="Google Shape;105;p3"/>
          <p:cNvPicPr preferRelativeResize="0"/>
          <p:nvPr>
            <p:ph idx="1" type="body"/>
          </p:nvPr>
        </p:nvPicPr>
        <p:blipFill rotWithShape="1">
          <a:blip r:embed="rId3">
            <a:alphaModFix/>
          </a:blip>
          <a:srcRect b="0" l="0" r="0" t="0"/>
          <a:stretch/>
        </p:blipFill>
        <p:spPr>
          <a:xfrm>
            <a:off x="2155372" y="778247"/>
            <a:ext cx="6515099" cy="60718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AU" u="sng"/>
              <a:t>Some of the topics covered in Core 1 for PDHPE include:</a:t>
            </a:r>
            <a:br>
              <a:rPr lang="en-AU"/>
            </a:br>
            <a:endParaRPr/>
          </a:p>
        </p:txBody>
      </p:sp>
      <p:sp>
        <p:nvSpPr>
          <p:cNvPr id="111" name="Google Shape;111;p4"/>
          <p:cNvSpPr txBox="1"/>
          <p:nvPr>
            <p:ph idx="1" type="body"/>
          </p:nvPr>
        </p:nvSpPr>
        <p:spPr>
          <a:xfrm>
            <a:off x="838200" y="1531711"/>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b="1" lang="en-AU" u="sng"/>
              <a:t>Health Component</a:t>
            </a:r>
            <a:endParaRPr/>
          </a:p>
          <a:p>
            <a:pPr indent="0" lvl="0" marL="0" rtl="0" algn="l">
              <a:lnSpc>
                <a:spcPct val="90000"/>
              </a:lnSpc>
              <a:spcBef>
                <a:spcPts val="1000"/>
              </a:spcBef>
              <a:spcAft>
                <a:spcPts val="0"/>
              </a:spcAft>
              <a:buClr>
                <a:schemeClr val="dk1"/>
              </a:buClr>
              <a:buSzPts val="2800"/>
              <a:buNone/>
            </a:pPr>
            <a:r>
              <a:t/>
            </a:r>
            <a:endParaRPr b="1" u="sng"/>
          </a:p>
          <a:p>
            <a:pPr indent="-228600" lvl="0" marL="228600" rtl="0" algn="l">
              <a:lnSpc>
                <a:spcPct val="90000"/>
              </a:lnSpc>
              <a:spcBef>
                <a:spcPts val="1000"/>
              </a:spcBef>
              <a:spcAft>
                <a:spcPts val="0"/>
              </a:spcAft>
              <a:buClr>
                <a:schemeClr val="dk1"/>
              </a:buClr>
              <a:buSzPts val="2800"/>
              <a:buChar char="•"/>
            </a:pPr>
            <a:r>
              <a:rPr lang="en-AU"/>
              <a:t>Meanings of health and the health behaviours of young people</a:t>
            </a:r>
            <a:endParaRPr/>
          </a:p>
          <a:p>
            <a:pPr indent="-228600" lvl="0" marL="228600" rtl="0" algn="l">
              <a:lnSpc>
                <a:spcPct val="90000"/>
              </a:lnSpc>
              <a:spcBef>
                <a:spcPts val="1000"/>
              </a:spcBef>
              <a:spcAft>
                <a:spcPts val="0"/>
              </a:spcAft>
              <a:buClr>
                <a:schemeClr val="dk1"/>
              </a:buClr>
              <a:buSzPts val="2800"/>
              <a:buChar char="•"/>
            </a:pPr>
            <a:r>
              <a:rPr lang="en-AU"/>
              <a:t>The determinants of health</a:t>
            </a:r>
            <a:endParaRPr/>
          </a:p>
          <a:p>
            <a:pPr indent="-228600" lvl="0" marL="228600" rtl="0" algn="l">
              <a:lnSpc>
                <a:spcPct val="90000"/>
              </a:lnSpc>
              <a:spcBef>
                <a:spcPts val="1000"/>
              </a:spcBef>
              <a:spcAft>
                <a:spcPts val="0"/>
              </a:spcAft>
              <a:buClr>
                <a:schemeClr val="dk1"/>
              </a:buClr>
              <a:buSzPts val="2800"/>
              <a:buChar char="•"/>
            </a:pPr>
            <a:r>
              <a:rPr lang="en-AU"/>
              <a:t>What is health promotion</a:t>
            </a:r>
            <a:endParaRPr/>
          </a:p>
          <a:p>
            <a:pPr indent="-228600" lvl="0" marL="228600" rtl="0" algn="l">
              <a:lnSpc>
                <a:spcPct val="90000"/>
              </a:lnSpc>
              <a:spcBef>
                <a:spcPts val="1000"/>
              </a:spcBef>
              <a:spcAft>
                <a:spcPts val="0"/>
              </a:spcAft>
              <a:buClr>
                <a:schemeClr val="dk1"/>
              </a:buClr>
              <a:buSzPts val="2800"/>
              <a:buChar char="•"/>
            </a:pPr>
            <a:r>
              <a:rPr lang="en-AU"/>
              <a:t>The Ottawa Charter as an effective health promotion framework </a:t>
            </a:r>
            <a:endParaRPr/>
          </a:p>
          <a:p>
            <a:pPr indent="-228600" lvl="0" marL="228600" rtl="0" algn="l">
              <a:lnSpc>
                <a:spcPct val="90000"/>
              </a:lnSpc>
              <a:spcBef>
                <a:spcPts val="1000"/>
              </a:spcBef>
              <a:spcAft>
                <a:spcPts val="0"/>
              </a:spcAft>
              <a:buClr>
                <a:schemeClr val="dk1"/>
              </a:buClr>
              <a:buSzPts val="2800"/>
              <a:buChar char="•"/>
            </a:pPr>
            <a:r>
              <a:rPr lang="en-AU"/>
              <a:t>Measuring health status, epidemiology</a:t>
            </a:r>
            <a:endParaRPr/>
          </a:p>
          <a:p>
            <a:pPr indent="-228600" lvl="0" marL="228600" rtl="0" algn="l">
              <a:lnSpc>
                <a:spcPct val="90000"/>
              </a:lnSpc>
              <a:spcBef>
                <a:spcPts val="1000"/>
              </a:spcBef>
              <a:spcAft>
                <a:spcPts val="0"/>
              </a:spcAft>
              <a:buClr>
                <a:schemeClr val="dk1"/>
              </a:buClr>
              <a:buSzPts val="2800"/>
              <a:buChar char="•"/>
            </a:pPr>
            <a:r>
              <a:rPr lang="en-AU"/>
              <a:t>Groups experiencing health inequities</a:t>
            </a:r>
            <a:endParaRPr/>
          </a:p>
          <a:p>
            <a:pPr indent="-228600" lvl="0" marL="228600" rtl="0" algn="l">
              <a:lnSpc>
                <a:spcPct val="90000"/>
              </a:lnSpc>
              <a:spcBef>
                <a:spcPts val="1000"/>
              </a:spcBef>
              <a:spcAft>
                <a:spcPts val="0"/>
              </a:spcAft>
              <a:buClr>
                <a:schemeClr val="dk1"/>
              </a:buClr>
              <a:buSzPts val="2800"/>
              <a:buChar char="•"/>
            </a:pPr>
            <a:r>
              <a:rPr lang="en-AU"/>
              <a:t>Health care in Australia</a:t>
            </a:r>
            <a:endParaRPr/>
          </a:p>
          <a:p>
            <a:pPr indent="0" lvl="0" marL="0" rtl="0" algn="l">
              <a:lnSpc>
                <a:spcPct val="90000"/>
              </a:lnSpc>
              <a:spcBef>
                <a:spcPts val="1000"/>
              </a:spcBef>
              <a:spcAft>
                <a:spcPts val="0"/>
              </a:spcAft>
              <a:buClr>
                <a:schemeClr val="dk1"/>
              </a:buClr>
              <a:buSzPts val="2800"/>
              <a:buNone/>
            </a:pPr>
            <a:r>
              <a:t/>
            </a:r>
            <a:endParaRPr/>
          </a:p>
        </p:txBody>
      </p:sp>
      <p:pic>
        <p:nvPicPr>
          <p:cNvPr descr="Home - Australian Institute of Health and Welfare" id="112" name="Google Shape;112;p4"/>
          <p:cNvPicPr preferRelativeResize="0"/>
          <p:nvPr/>
        </p:nvPicPr>
        <p:blipFill rotWithShape="1">
          <a:blip r:embed="rId3">
            <a:alphaModFix/>
          </a:blip>
          <a:srcRect b="0" l="0" r="0" t="0"/>
          <a:stretch/>
        </p:blipFill>
        <p:spPr>
          <a:xfrm>
            <a:off x="4852766" y="5487089"/>
            <a:ext cx="2294430" cy="1242816"/>
          </a:xfrm>
          <a:prstGeom prst="rect">
            <a:avLst/>
          </a:prstGeom>
          <a:noFill/>
          <a:ln>
            <a:noFill/>
          </a:ln>
        </p:spPr>
      </p:pic>
      <p:pic>
        <p:nvPicPr>
          <p:cNvPr descr="Prevention strategies" id="113" name="Google Shape;113;p4"/>
          <p:cNvPicPr preferRelativeResize="0"/>
          <p:nvPr/>
        </p:nvPicPr>
        <p:blipFill rotWithShape="1">
          <a:blip r:embed="rId4">
            <a:alphaModFix/>
          </a:blip>
          <a:srcRect b="0" l="0" r="0" t="0"/>
          <a:stretch/>
        </p:blipFill>
        <p:spPr>
          <a:xfrm>
            <a:off x="7578148" y="5240599"/>
            <a:ext cx="1672349" cy="1489306"/>
          </a:xfrm>
          <a:prstGeom prst="rect">
            <a:avLst/>
          </a:prstGeom>
          <a:noFill/>
          <a:ln>
            <a:noFill/>
          </a:ln>
        </p:spPr>
      </p:pic>
      <p:pic>
        <p:nvPicPr>
          <p:cNvPr descr="23 Medicare Items for Review as Funding Overhaul Begins - Sydney North  Health Network" id="114" name="Google Shape;114;p4"/>
          <p:cNvPicPr preferRelativeResize="0"/>
          <p:nvPr/>
        </p:nvPicPr>
        <p:blipFill rotWithShape="1">
          <a:blip r:embed="rId5">
            <a:alphaModFix/>
          </a:blip>
          <a:srcRect b="0" l="0" r="0" t="0"/>
          <a:stretch/>
        </p:blipFill>
        <p:spPr>
          <a:xfrm>
            <a:off x="2372420" y="5779763"/>
            <a:ext cx="2264870" cy="10534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AU" u="sng"/>
              <a:t>Some of the topics covered in Core 2 for PDHPE include:</a:t>
            </a:r>
            <a:br>
              <a:rPr lang="en-AU"/>
            </a:br>
            <a:endParaRPr/>
          </a:p>
        </p:txBody>
      </p:sp>
      <p:sp>
        <p:nvSpPr>
          <p:cNvPr id="120" name="Google Shape;120;p5"/>
          <p:cNvSpPr txBox="1"/>
          <p:nvPr>
            <p:ph idx="1" type="body"/>
          </p:nvPr>
        </p:nvSpPr>
        <p:spPr>
          <a:xfrm>
            <a:off x="838200" y="1690688"/>
            <a:ext cx="10515600" cy="448627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en-AU" u="sng"/>
              <a:t>Sports Science Component</a:t>
            </a:r>
            <a:endParaRPr/>
          </a:p>
          <a:p>
            <a:pPr indent="0" lvl="0" marL="0" rtl="0" algn="l">
              <a:lnSpc>
                <a:spcPct val="90000"/>
              </a:lnSpc>
              <a:spcBef>
                <a:spcPts val="1000"/>
              </a:spcBef>
              <a:spcAft>
                <a:spcPts val="0"/>
              </a:spcAft>
              <a:buClr>
                <a:schemeClr val="dk1"/>
              </a:buClr>
              <a:buSzPct val="100000"/>
              <a:buNone/>
            </a:pPr>
            <a:r>
              <a:t/>
            </a:r>
            <a:endParaRPr b="1" u="sng"/>
          </a:p>
          <a:p>
            <a:pPr indent="-228600" lvl="0" marL="228600" rtl="0" algn="l">
              <a:lnSpc>
                <a:spcPct val="90000"/>
              </a:lnSpc>
              <a:spcBef>
                <a:spcPts val="1000"/>
              </a:spcBef>
              <a:spcAft>
                <a:spcPts val="0"/>
              </a:spcAft>
              <a:buClr>
                <a:schemeClr val="dk1"/>
              </a:buClr>
              <a:buSzPct val="100000"/>
              <a:buChar char="•"/>
            </a:pPr>
            <a:r>
              <a:rPr lang="en-AU"/>
              <a:t>Skeletal system, muscular system, respiratory system, circulatory system </a:t>
            </a:r>
            <a:endParaRPr/>
          </a:p>
          <a:p>
            <a:pPr indent="-228600" lvl="0" marL="228600" rtl="0" algn="l">
              <a:lnSpc>
                <a:spcPct val="90000"/>
              </a:lnSpc>
              <a:spcBef>
                <a:spcPts val="1000"/>
              </a:spcBef>
              <a:spcAft>
                <a:spcPts val="0"/>
              </a:spcAft>
              <a:buClr>
                <a:schemeClr val="dk1"/>
              </a:buClr>
              <a:buSzPct val="100000"/>
              <a:buChar char="•"/>
            </a:pPr>
            <a:r>
              <a:rPr lang="en-AU"/>
              <a:t>Health-related and skill-related components of physical fitness</a:t>
            </a:r>
            <a:endParaRPr/>
          </a:p>
          <a:p>
            <a:pPr indent="-228600" lvl="0" marL="228600" rtl="0" algn="l">
              <a:lnSpc>
                <a:spcPct val="90000"/>
              </a:lnSpc>
              <a:spcBef>
                <a:spcPts val="1000"/>
              </a:spcBef>
              <a:spcAft>
                <a:spcPts val="0"/>
              </a:spcAft>
              <a:buClr>
                <a:schemeClr val="dk1"/>
              </a:buClr>
              <a:buSzPct val="100000"/>
              <a:buChar char="•"/>
            </a:pPr>
            <a:r>
              <a:rPr lang="en-AU"/>
              <a:t>Sports physiology</a:t>
            </a:r>
            <a:endParaRPr/>
          </a:p>
          <a:p>
            <a:pPr indent="-228600" lvl="0" marL="228600" rtl="0" algn="l">
              <a:lnSpc>
                <a:spcPct val="90000"/>
              </a:lnSpc>
              <a:spcBef>
                <a:spcPts val="1000"/>
              </a:spcBef>
              <a:spcAft>
                <a:spcPts val="0"/>
              </a:spcAft>
              <a:buClr>
                <a:schemeClr val="dk1"/>
              </a:buClr>
              <a:buSzPct val="100000"/>
              <a:buChar char="•"/>
            </a:pPr>
            <a:r>
              <a:rPr lang="en-AU"/>
              <a:t>Biomechanics</a:t>
            </a:r>
            <a:endParaRPr/>
          </a:p>
          <a:p>
            <a:pPr indent="-228600" lvl="0" marL="228600" rtl="0" algn="l">
              <a:lnSpc>
                <a:spcPct val="90000"/>
              </a:lnSpc>
              <a:spcBef>
                <a:spcPts val="1000"/>
              </a:spcBef>
              <a:spcAft>
                <a:spcPts val="0"/>
              </a:spcAft>
              <a:buClr>
                <a:schemeClr val="dk1"/>
              </a:buClr>
              <a:buSzPct val="100000"/>
              <a:buChar char="•"/>
            </a:pPr>
            <a:r>
              <a:rPr lang="en-AU"/>
              <a:t>Energy systems</a:t>
            </a:r>
            <a:endParaRPr/>
          </a:p>
          <a:p>
            <a:pPr indent="-228600" lvl="0" marL="228600" rtl="0" algn="l">
              <a:lnSpc>
                <a:spcPct val="90000"/>
              </a:lnSpc>
              <a:spcBef>
                <a:spcPts val="1000"/>
              </a:spcBef>
              <a:spcAft>
                <a:spcPts val="0"/>
              </a:spcAft>
              <a:buClr>
                <a:schemeClr val="dk1"/>
              </a:buClr>
              <a:buSzPct val="100000"/>
              <a:buChar char="•"/>
            </a:pPr>
            <a:r>
              <a:rPr lang="en-AU"/>
              <a:t>Types of training and training methods and principles of training</a:t>
            </a:r>
            <a:endParaRPr/>
          </a:p>
          <a:p>
            <a:pPr indent="-228600" lvl="0" marL="228600" rtl="0" algn="l">
              <a:lnSpc>
                <a:spcPct val="90000"/>
              </a:lnSpc>
              <a:spcBef>
                <a:spcPts val="1000"/>
              </a:spcBef>
              <a:spcAft>
                <a:spcPts val="0"/>
              </a:spcAft>
              <a:buClr>
                <a:schemeClr val="dk1"/>
              </a:buClr>
              <a:buSzPct val="100000"/>
              <a:buChar char="•"/>
            </a:pPr>
            <a:r>
              <a:rPr lang="en-AU"/>
              <a:t>Psychological strategies to enhance motivation and manage anxiety</a:t>
            </a:r>
            <a:endParaRPr/>
          </a:p>
          <a:p>
            <a:pPr indent="-228600" lvl="0" marL="228600" rtl="0" algn="l">
              <a:lnSpc>
                <a:spcPct val="90000"/>
              </a:lnSpc>
              <a:spcBef>
                <a:spcPts val="1000"/>
              </a:spcBef>
              <a:spcAft>
                <a:spcPts val="0"/>
              </a:spcAft>
              <a:buClr>
                <a:schemeClr val="dk1"/>
              </a:buClr>
              <a:buSzPct val="100000"/>
              <a:buChar char="•"/>
            </a:pPr>
            <a:r>
              <a:rPr lang="en-AU"/>
              <a:t>Sports nutrition</a:t>
            </a:r>
            <a:endParaRPr/>
          </a:p>
          <a:p>
            <a:pPr indent="-228600" lvl="0" marL="228600" rtl="0" algn="l">
              <a:lnSpc>
                <a:spcPct val="90000"/>
              </a:lnSpc>
              <a:spcBef>
                <a:spcPts val="1000"/>
              </a:spcBef>
              <a:spcAft>
                <a:spcPts val="0"/>
              </a:spcAft>
              <a:buClr>
                <a:schemeClr val="dk1"/>
              </a:buClr>
              <a:buSzPct val="100000"/>
              <a:buChar char="•"/>
            </a:pPr>
            <a:r>
              <a:rPr lang="en-AU"/>
              <a:t>Stages of skill acquisition</a:t>
            </a:r>
            <a:endParaRPr/>
          </a:p>
          <a:p>
            <a:pPr indent="0" lvl="0" marL="0" rtl="0" algn="l">
              <a:lnSpc>
                <a:spcPct val="90000"/>
              </a:lnSpc>
              <a:spcBef>
                <a:spcPts val="1000"/>
              </a:spcBef>
              <a:spcAft>
                <a:spcPts val="0"/>
              </a:spcAft>
              <a:buClr>
                <a:schemeClr val="dk1"/>
              </a:buClr>
              <a:buSzPct val="100000"/>
              <a:buNone/>
            </a:pPr>
            <a:r>
              <a:t/>
            </a:r>
            <a:endParaRPr/>
          </a:p>
        </p:txBody>
      </p:sp>
      <p:pic>
        <p:nvPicPr>
          <p:cNvPr descr="https://lh4.googleusercontent.com/G9k-R9i9lyg0aPbDYxuiX4zhl6DpztF8wi2gazQfPw1-XrdBVUu8JHBa6vlZL6JJ7m8cRK_-xdMx0WFKPLHb-M_f815O3Jga2JHp_b7MG2fQm8xctunflB-23TgpASpTaJFpWKBNxus" id="121" name="Google Shape;121;p5"/>
          <p:cNvPicPr preferRelativeResize="0"/>
          <p:nvPr/>
        </p:nvPicPr>
        <p:blipFill rotWithShape="1">
          <a:blip r:embed="rId3">
            <a:alphaModFix/>
          </a:blip>
          <a:srcRect b="0" l="0" r="0" t="0"/>
          <a:stretch/>
        </p:blipFill>
        <p:spPr>
          <a:xfrm>
            <a:off x="4664512" y="5395857"/>
            <a:ext cx="1378937" cy="1378937"/>
          </a:xfrm>
          <a:prstGeom prst="rect">
            <a:avLst/>
          </a:prstGeom>
          <a:noFill/>
          <a:ln>
            <a:noFill/>
          </a:ln>
        </p:spPr>
      </p:pic>
      <p:pic>
        <p:nvPicPr>
          <p:cNvPr descr="https://lh3.googleusercontent.com/KElJzvOIwhC2Le3vKtyWMGXd6nxGl9A-YY0xUIOH5cLruBCpKFGfTi4RRp_qopG-U7J87HDNkoJqopg5jbiamchQ9_gfRxoxTtrKcR4bcRZZefGCOpEnu6X37RJ1A8WMNDWsbnm5pu4" id="122" name="Google Shape;122;p5"/>
          <p:cNvPicPr preferRelativeResize="0"/>
          <p:nvPr/>
        </p:nvPicPr>
        <p:blipFill rotWithShape="1">
          <a:blip r:embed="rId4">
            <a:alphaModFix/>
          </a:blip>
          <a:srcRect b="0" l="0" r="0" t="0"/>
          <a:stretch/>
        </p:blipFill>
        <p:spPr>
          <a:xfrm>
            <a:off x="6274676" y="5507420"/>
            <a:ext cx="1894553" cy="1267373"/>
          </a:xfrm>
          <a:prstGeom prst="rect">
            <a:avLst/>
          </a:prstGeom>
          <a:noFill/>
          <a:ln>
            <a:noFill/>
          </a:ln>
        </p:spPr>
      </p:pic>
      <p:pic>
        <p:nvPicPr>
          <p:cNvPr descr="https://lh6.googleusercontent.com/ygSkAyoTm13ABbFbxStyZUIZOztaiCmADzqIHKe3YvGuswKThOaFyR6Rj8jV0b0qzawLWj0_MkHmu-TziZC0xc_I_8y8oDGwHcvdb3FrvnDr7Zr57eVtDUacFFglqtNttk1gr6N_7wc" id="123" name="Google Shape;123;p5"/>
          <p:cNvPicPr preferRelativeResize="0"/>
          <p:nvPr/>
        </p:nvPicPr>
        <p:blipFill rotWithShape="1">
          <a:blip r:embed="rId5">
            <a:alphaModFix/>
          </a:blip>
          <a:srcRect b="0" l="0" r="0" t="0"/>
          <a:stretch/>
        </p:blipFill>
        <p:spPr>
          <a:xfrm>
            <a:off x="8400456" y="5681676"/>
            <a:ext cx="1761018" cy="9905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AU" u="sng"/>
              <a:t>Some of the topics covered in the Options for PDHPE include:</a:t>
            </a:r>
            <a:br>
              <a:rPr lang="en-AU"/>
            </a:br>
            <a:endParaRPr/>
          </a:p>
        </p:txBody>
      </p:sp>
      <p:sp>
        <p:nvSpPr>
          <p:cNvPr id="129" name="Google Shape;129;p6"/>
          <p:cNvSpPr txBox="1"/>
          <p:nvPr>
            <p:ph idx="1" type="body"/>
          </p:nvPr>
        </p:nvSpPr>
        <p:spPr>
          <a:xfrm>
            <a:off x="838200" y="1527402"/>
            <a:ext cx="10515600" cy="44862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b="1" u="sng"/>
          </a:p>
          <a:p>
            <a:pPr indent="-228600" lvl="0" marL="228600" rtl="0" algn="l">
              <a:lnSpc>
                <a:spcPct val="90000"/>
              </a:lnSpc>
              <a:spcBef>
                <a:spcPts val="1000"/>
              </a:spcBef>
              <a:spcAft>
                <a:spcPts val="0"/>
              </a:spcAft>
              <a:buClr>
                <a:schemeClr val="dk1"/>
              </a:buClr>
              <a:buSzPts val="2800"/>
              <a:buChar char="•"/>
            </a:pPr>
            <a:r>
              <a:rPr b="1" lang="en-AU"/>
              <a:t>First aid </a:t>
            </a:r>
            <a:r>
              <a:rPr lang="en-AU"/>
              <a:t>-  assessment and management</a:t>
            </a:r>
            <a:endParaRPr/>
          </a:p>
          <a:p>
            <a:pPr indent="-228600" lvl="0" marL="228600" rtl="0" algn="l">
              <a:lnSpc>
                <a:spcPct val="90000"/>
              </a:lnSpc>
              <a:spcBef>
                <a:spcPts val="1000"/>
              </a:spcBef>
              <a:spcAft>
                <a:spcPts val="0"/>
              </a:spcAft>
              <a:buClr>
                <a:schemeClr val="dk1"/>
              </a:buClr>
              <a:buSzPts val="2800"/>
              <a:buChar char="•"/>
            </a:pPr>
            <a:r>
              <a:rPr b="1" lang="en-AU"/>
              <a:t>Outdoor recreation </a:t>
            </a:r>
            <a:r>
              <a:rPr lang="en-AU"/>
              <a:t>– planning skills, optional excursions for overnight hike / ski trip</a:t>
            </a:r>
            <a:endParaRPr/>
          </a:p>
          <a:p>
            <a:pPr indent="-228600" lvl="0" marL="228600" rtl="0" algn="l">
              <a:lnSpc>
                <a:spcPct val="90000"/>
              </a:lnSpc>
              <a:spcBef>
                <a:spcPts val="1000"/>
              </a:spcBef>
              <a:spcAft>
                <a:spcPts val="0"/>
              </a:spcAft>
              <a:buClr>
                <a:schemeClr val="dk1"/>
              </a:buClr>
              <a:buSzPts val="2800"/>
              <a:buChar char="•"/>
            </a:pPr>
            <a:r>
              <a:rPr b="1" lang="en-AU"/>
              <a:t>Sports Medicine </a:t>
            </a:r>
            <a:r>
              <a:rPr lang="en-AU"/>
              <a:t>– classifying, assessing and managing sports injuries, injury prevention and injury rehabilitation</a:t>
            </a:r>
            <a:endParaRPr/>
          </a:p>
          <a:p>
            <a:pPr indent="-228600" lvl="0" marL="228600" rtl="0" algn="l">
              <a:lnSpc>
                <a:spcPct val="90000"/>
              </a:lnSpc>
              <a:spcBef>
                <a:spcPts val="1000"/>
              </a:spcBef>
              <a:spcAft>
                <a:spcPts val="0"/>
              </a:spcAft>
              <a:buClr>
                <a:schemeClr val="dk1"/>
              </a:buClr>
              <a:buSzPts val="2800"/>
              <a:buChar char="•"/>
            </a:pPr>
            <a:r>
              <a:rPr b="1" lang="en-AU"/>
              <a:t>Improving performance in athletes </a:t>
            </a:r>
            <a:r>
              <a:rPr lang="en-AU"/>
              <a:t>– training for improved performance, planning a training year, ethical considerations such as drugs in sport, technology in sport</a:t>
            </a:r>
            <a:endParaRPr/>
          </a:p>
          <a:p>
            <a:pPr indent="0" lvl="0" marL="0" rtl="0" algn="l">
              <a:lnSpc>
                <a:spcPct val="90000"/>
              </a:lnSpc>
              <a:spcBef>
                <a:spcPts val="1000"/>
              </a:spcBef>
              <a:spcAft>
                <a:spcPts val="0"/>
              </a:spcAft>
              <a:buClr>
                <a:schemeClr val="dk1"/>
              </a:buClr>
              <a:buSzPts val="2800"/>
              <a:buNone/>
            </a:pPr>
            <a:r>
              <a:t/>
            </a:r>
            <a:endParaRPr/>
          </a:p>
        </p:txBody>
      </p:sp>
      <p:pic>
        <p:nvPicPr>
          <p:cNvPr descr="2,408 Cpr Training Stock Photos, Pictures &amp;amp; Royalty-Free Images - iStock" id="130" name="Google Shape;130;p6"/>
          <p:cNvPicPr preferRelativeResize="0"/>
          <p:nvPr/>
        </p:nvPicPr>
        <p:blipFill rotWithShape="1">
          <a:blip r:embed="rId3">
            <a:alphaModFix/>
          </a:blip>
          <a:srcRect b="0" l="0" r="0" t="0"/>
          <a:stretch/>
        </p:blipFill>
        <p:spPr>
          <a:xfrm>
            <a:off x="599089" y="5670546"/>
            <a:ext cx="1854309" cy="1066531"/>
          </a:xfrm>
          <a:prstGeom prst="rect">
            <a:avLst/>
          </a:prstGeom>
          <a:noFill/>
          <a:ln>
            <a:noFill/>
          </a:ln>
        </p:spPr>
      </p:pic>
      <p:pic>
        <p:nvPicPr>
          <p:cNvPr descr="Hiking vs. Trekking: What&amp;#39;s the difference? | Adventures.com" id="131" name="Google Shape;131;p6"/>
          <p:cNvPicPr preferRelativeResize="0"/>
          <p:nvPr/>
        </p:nvPicPr>
        <p:blipFill rotWithShape="1">
          <a:blip r:embed="rId4">
            <a:alphaModFix/>
          </a:blip>
          <a:srcRect b="0" l="0" r="0" t="0"/>
          <a:stretch/>
        </p:blipFill>
        <p:spPr>
          <a:xfrm>
            <a:off x="2842033" y="5670546"/>
            <a:ext cx="1656395" cy="1104263"/>
          </a:xfrm>
          <a:prstGeom prst="rect">
            <a:avLst/>
          </a:prstGeom>
          <a:noFill/>
          <a:ln>
            <a:noFill/>
          </a:ln>
        </p:spPr>
      </p:pic>
      <p:pic>
        <p:nvPicPr>
          <p:cNvPr descr="Sport Injury Classification - Physiopedia" id="132" name="Google Shape;132;p6"/>
          <p:cNvPicPr preferRelativeResize="0"/>
          <p:nvPr/>
        </p:nvPicPr>
        <p:blipFill rotWithShape="1">
          <a:blip r:embed="rId5">
            <a:alphaModFix/>
          </a:blip>
          <a:srcRect b="0" l="0" r="0" t="0"/>
          <a:stretch/>
        </p:blipFill>
        <p:spPr>
          <a:xfrm>
            <a:off x="4737539" y="5670546"/>
            <a:ext cx="1904520" cy="1066531"/>
          </a:xfrm>
          <a:prstGeom prst="rect">
            <a:avLst/>
          </a:prstGeom>
          <a:noFill/>
          <a:ln>
            <a:noFill/>
          </a:ln>
        </p:spPr>
      </p:pic>
      <p:pic>
        <p:nvPicPr>
          <p:cNvPr descr="Technology in Sport | Teaching Resources" id="133" name="Google Shape;133;p6"/>
          <p:cNvPicPr preferRelativeResize="0"/>
          <p:nvPr/>
        </p:nvPicPr>
        <p:blipFill rotWithShape="1">
          <a:blip r:embed="rId6">
            <a:alphaModFix/>
          </a:blip>
          <a:srcRect b="0" l="0" r="0" t="0"/>
          <a:stretch/>
        </p:blipFill>
        <p:spPr>
          <a:xfrm>
            <a:off x="7061945" y="5652926"/>
            <a:ext cx="1935984" cy="10841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u="sng"/>
              <a:t>Additional Information:</a:t>
            </a:r>
            <a:br>
              <a:rPr lang="en-AU"/>
            </a:br>
            <a:endParaRPr/>
          </a:p>
        </p:txBody>
      </p:sp>
      <p:sp>
        <p:nvSpPr>
          <p:cNvPr id="139" name="Google Shape;139;p7"/>
          <p:cNvSpPr txBox="1"/>
          <p:nvPr>
            <p:ph idx="1" type="body"/>
          </p:nvPr>
        </p:nvSpPr>
        <p:spPr>
          <a:xfrm>
            <a:off x="838200" y="1175657"/>
            <a:ext cx="10515600" cy="530678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t>THE 2 UNIT PDHPE COURSE </a:t>
            </a:r>
            <a:r>
              <a:rPr lang="en-AU" u="sng"/>
              <a:t>IS A THEORY BASED COURSE </a:t>
            </a:r>
            <a:r>
              <a:rPr lang="en-AU"/>
              <a:t>AND COUNTS TOWARDS A STUDENT’S ATAR.</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AU"/>
              <a:t>In 2020, 9 students received a Band 6 in PDHPE at MHS. Two students scored 96% in their HSC Exam.</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AU"/>
              <a:t>Yr 11 PDHPE students are provided with the opportunity to:                  - participate in an overnight hike walking the Coastal Track                     - attend the three day ski trip                                                                         - obtain their Royal Lifesaving First Aid Accreditation</a:t>
            </a:r>
            <a:endParaRPr/>
          </a:p>
          <a:p>
            <a:pPr indent="0" lvl="0" marL="0" rtl="0" algn="l">
              <a:lnSpc>
                <a:spcPct val="90000"/>
              </a:lnSpc>
              <a:spcBef>
                <a:spcPts val="1000"/>
              </a:spcBef>
              <a:spcAft>
                <a:spcPts val="0"/>
              </a:spcAft>
              <a:buClr>
                <a:schemeClr val="dk1"/>
              </a:buClr>
              <a:buSzPts val="2800"/>
              <a:buNone/>
            </a:pPr>
            <a:r>
              <a:t/>
            </a:r>
            <a:endParaRPr/>
          </a:p>
        </p:txBody>
      </p:sp>
      <p:pic>
        <p:nvPicPr>
          <p:cNvPr id="140" name="Google Shape;140;p7"/>
          <p:cNvPicPr preferRelativeResize="0"/>
          <p:nvPr/>
        </p:nvPicPr>
        <p:blipFill rotWithShape="1">
          <a:blip r:embed="rId3">
            <a:alphaModFix/>
          </a:blip>
          <a:srcRect b="0" l="0" r="0" t="0"/>
          <a:stretch/>
        </p:blipFill>
        <p:spPr>
          <a:xfrm>
            <a:off x="597777" y="5507421"/>
            <a:ext cx="1800772" cy="1350579"/>
          </a:xfrm>
          <a:prstGeom prst="rect">
            <a:avLst/>
          </a:prstGeom>
          <a:noFill/>
          <a:ln>
            <a:noFill/>
          </a:ln>
        </p:spPr>
      </p:pic>
      <p:pic>
        <p:nvPicPr>
          <p:cNvPr id="141" name="Google Shape;141;p7"/>
          <p:cNvPicPr preferRelativeResize="0"/>
          <p:nvPr/>
        </p:nvPicPr>
        <p:blipFill rotWithShape="1">
          <a:blip r:embed="rId4">
            <a:alphaModFix/>
          </a:blip>
          <a:srcRect b="0" l="0" r="0" t="0"/>
          <a:stretch/>
        </p:blipFill>
        <p:spPr>
          <a:xfrm>
            <a:off x="8912772" y="4918840"/>
            <a:ext cx="2606566" cy="1954925"/>
          </a:xfrm>
          <a:prstGeom prst="rect">
            <a:avLst/>
          </a:prstGeom>
          <a:noFill/>
          <a:ln>
            <a:noFill/>
          </a:ln>
        </p:spPr>
      </p:pic>
      <p:pic>
        <p:nvPicPr>
          <p:cNvPr descr="FUN First Aid Training Courses | Gold Coast RTO 32508" id="142" name="Google Shape;142;p7"/>
          <p:cNvPicPr preferRelativeResize="0"/>
          <p:nvPr/>
        </p:nvPicPr>
        <p:blipFill rotWithShape="1">
          <a:blip r:embed="rId5">
            <a:alphaModFix/>
          </a:blip>
          <a:srcRect b="0" l="0" r="0" t="0"/>
          <a:stretch/>
        </p:blipFill>
        <p:spPr>
          <a:xfrm>
            <a:off x="3977179" y="5752507"/>
            <a:ext cx="1967515" cy="11054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AU" u="sng"/>
              <a:t>Additional Information and Enquiries:</a:t>
            </a:r>
            <a:br>
              <a:rPr lang="en-AU"/>
            </a:br>
            <a:endParaRPr/>
          </a:p>
        </p:txBody>
      </p:sp>
      <p:sp>
        <p:nvSpPr>
          <p:cNvPr id="148" name="Google Shape;148;p8"/>
          <p:cNvSpPr txBox="1"/>
          <p:nvPr>
            <p:ph idx="1" type="body"/>
          </p:nvPr>
        </p:nvSpPr>
        <p:spPr>
          <a:xfrm>
            <a:off x="838200" y="1175657"/>
            <a:ext cx="10515600" cy="530678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AU"/>
              <a:t>PDHPE Stage 6 Syllabus link:</a:t>
            </a:r>
            <a:endParaRPr/>
          </a:p>
          <a:p>
            <a:pPr indent="0" lvl="0" marL="0" rtl="0" algn="l">
              <a:lnSpc>
                <a:spcPct val="90000"/>
              </a:lnSpc>
              <a:spcBef>
                <a:spcPts val="1000"/>
              </a:spcBef>
              <a:spcAft>
                <a:spcPts val="0"/>
              </a:spcAft>
              <a:buClr>
                <a:schemeClr val="dk1"/>
              </a:buClr>
              <a:buSzPts val="2800"/>
              <a:buNone/>
            </a:pPr>
            <a:r>
              <a:rPr lang="en-AU" u="sng">
                <a:solidFill>
                  <a:schemeClr val="hlink"/>
                </a:solidFill>
                <a:hlinkClick r:id="rId3"/>
              </a:rPr>
              <a:t>https://educationstandards.nsw.edu.au/wps/portal/nesa/11-12/stage-6-learning-areas/pdhpe/pdhpe-syllabus</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AU"/>
              <a:t>Other useful Websites:</a:t>
            </a:r>
            <a:endParaRPr/>
          </a:p>
          <a:p>
            <a:pPr indent="0" lvl="0" marL="0" rtl="0" algn="l">
              <a:lnSpc>
                <a:spcPct val="90000"/>
              </a:lnSpc>
              <a:spcBef>
                <a:spcPts val="1000"/>
              </a:spcBef>
              <a:spcAft>
                <a:spcPts val="0"/>
              </a:spcAft>
              <a:buClr>
                <a:schemeClr val="dk1"/>
              </a:buClr>
              <a:buSzPts val="2800"/>
              <a:buNone/>
            </a:pPr>
            <a:r>
              <a:rPr lang="en-AU" u="sng">
                <a:solidFill>
                  <a:schemeClr val="hlink"/>
                </a:solidFill>
                <a:hlinkClick r:id="rId4"/>
              </a:rPr>
              <a:t>https://www.pdhpe.net/pdhpe-net/preliminary-pdhpe/</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AU"/>
              <a:t>For more information or questions, please feel free to contact Matt Robinson (Head Teacher) via email (</a:t>
            </a:r>
            <a:r>
              <a:rPr lang="en-AU" u="sng">
                <a:solidFill>
                  <a:schemeClr val="hlink"/>
                </a:solidFill>
                <a:hlinkClick r:id="rId5"/>
              </a:rPr>
              <a:t>matthew.robinson@det.nsw.edu.au</a:t>
            </a:r>
            <a:r>
              <a:rPr lang="en-AU"/>
              <a:t>)</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b="1" lang="en-AU" u="sng">
                <a:latin typeface="Arial"/>
                <a:ea typeface="Arial"/>
                <a:cs typeface="Arial"/>
                <a:sym typeface="Arial"/>
              </a:rPr>
              <a:t>SLR – SPORT LIFESTYLE AND RECREATION IN YRS 11 AND 12</a:t>
            </a:r>
            <a:br>
              <a:rPr lang="en-AU"/>
            </a:br>
            <a:endParaRPr/>
          </a:p>
        </p:txBody>
      </p:sp>
      <p:sp>
        <p:nvSpPr>
          <p:cNvPr id="154" name="Google Shape;154;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155" name="Google Shape;155;p9"/>
          <p:cNvPicPr preferRelativeResize="0"/>
          <p:nvPr/>
        </p:nvPicPr>
        <p:blipFill rotWithShape="1">
          <a:blip r:embed="rId3">
            <a:alphaModFix/>
          </a:blip>
          <a:srcRect b="0" l="0" r="0" t="0"/>
          <a:stretch/>
        </p:blipFill>
        <p:spPr>
          <a:xfrm>
            <a:off x="9051542" y="4700381"/>
            <a:ext cx="3232915" cy="2157619"/>
          </a:xfrm>
          <a:prstGeom prst="rect">
            <a:avLst/>
          </a:prstGeom>
          <a:noFill/>
          <a:ln>
            <a:noFill/>
          </a:ln>
        </p:spPr>
      </p:pic>
      <p:pic>
        <p:nvPicPr>
          <p:cNvPr id="156" name="Google Shape;156;p9"/>
          <p:cNvPicPr preferRelativeResize="0"/>
          <p:nvPr/>
        </p:nvPicPr>
        <p:blipFill rotWithShape="1">
          <a:blip r:embed="rId4">
            <a:alphaModFix/>
          </a:blip>
          <a:srcRect b="0" l="0" r="0" t="0"/>
          <a:stretch/>
        </p:blipFill>
        <p:spPr>
          <a:xfrm>
            <a:off x="9051542" y="2477191"/>
            <a:ext cx="3094952" cy="2065544"/>
          </a:xfrm>
          <a:prstGeom prst="rect">
            <a:avLst/>
          </a:prstGeom>
          <a:noFill/>
          <a:ln>
            <a:noFill/>
          </a:ln>
        </p:spPr>
      </p:pic>
      <p:pic>
        <p:nvPicPr>
          <p:cNvPr id="157" name="Google Shape;157;p9"/>
          <p:cNvPicPr preferRelativeResize="0"/>
          <p:nvPr/>
        </p:nvPicPr>
        <p:blipFill rotWithShape="1">
          <a:blip r:embed="rId5">
            <a:alphaModFix/>
          </a:blip>
          <a:srcRect b="0" l="0" r="0" t="0"/>
          <a:stretch/>
        </p:blipFill>
        <p:spPr>
          <a:xfrm flipH="1">
            <a:off x="336636" y="2477191"/>
            <a:ext cx="2991182" cy="4229100"/>
          </a:xfrm>
          <a:prstGeom prst="rect">
            <a:avLst/>
          </a:prstGeom>
          <a:noFill/>
          <a:ln>
            <a:noFill/>
          </a:ln>
        </p:spPr>
      </p:pic>
      <p:pic>
        <p:nvPicPr>
          <p:cNvPr id="158" name="Google Shape;158;p9"/>
          <p:cNvPicPr preferRelativeResize="0"/>
          <p:nvPr/>
        </p:nvPicPr>
        <p:blipFill rotWithShape="1">
          <a:blip r:embed="rId6">
            <a:alphaModFix/>
          </a:blip>
          <a:srcRect b="0" l="0" r="0" t="0"/>
          <a:stretch/>
        </p:blipFill>
        <p:spPr>
          <a:xfrm>
            <a:off x="3550366" y="3211977"/>
            <a:ext cx="5235780" cy="349431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2021-07-14T00:07:32Z</dcterms:created>
  <dc:creator>Windows User</dc:creator>
</cp:coreProperties>
</file>