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6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8" r:id="rId3"/>
    <p:sldId id="303" r:id="rId4"/>
    <p:sldId id="324" r:id="rId5"/>
    <p:sldId id="296" r:id="rId6"/>
    <p:sldId id="332" r:id="rId7"/>
    <p:sldId id="325" r:id="rId8"/>
    <p:sldId id="262" r:id="rId9"/>
    <p:sldId id="257" r:id="rId10"/>
    <p:sldId id="258" r:id="rId11"/>
    <p:sldId id="307" r:id="rId12"/>
    <p:sldId id="283" r:id="rId13"/>
    <p:sldId id="259" r:id="rId14"/>
    <p:sldId id="271" r:id="rId15"/>
    <p:sldId id="267" r:id="rId16"/>
    <p:sldId id="263" r:id="rId17"/>
    <p:sldId id="293" r:id="rId18"/>
    <p:sldId id="268" r:id="rId19"/>
    <p:sldId id="272" r:id="rId20"/>
    <p:sldId id="270" r:id="rId21"/>
    <p:sldId id="273" r:id="rId22"/>
    <p:sldId id="280" r:id="rId23"/>
    <p:sldId id="281" r:id="rId24"/>
    <p:sldId id="275" r:id="rId25"/>
    <p:sldId id="333" r:id="rId26"/>
    <p:sldId id="295" r:id="rId27"/>
    <p:sldId id="331" r:id="rId28"/>
    <p:sldId id="327" r:id="rId29"/>
    <p:sldId id="294" r:id="rId30"/>
    <p:sldId id="279" r:id="rId31"/>
    <p:sldId id="302" r:id="rId32"/>
    <p:sldId id="330" r:id="rId33"/>
    <p:sldId id="301" r:id="rId34"/>
  </p:sldIdLst>
  <p:sldSz cx="9144000" cy="6858000" type="screen4x3"/>
  <p:notesSz cx="6807200" cy="9939338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722E4-AB3A-48FD-BA93-35BFBCDB557E}" type="datetimeFigureOut">
              <a:rPr lang="en-AU" smtClean="0"/>
              <a:t>16/02/2022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968F0-F14A-4E88-8BD4-4BB2564FE93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5847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F010F-7AD7-423D-BA20-28DEA46789F5}" type="datetimeFigureOut">
              <a:rPr lang="en-AU" smtClean="0"/>
              <a:t>16/02/2022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74BAD-DED1-48C7-8124-956E95BB4DC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39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395536" y="1316765"/>
            <a:ext cx="828092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AB4C-05BB-4100-85C0-C9AE6D83F9FD}" type="datetime4">
              <a:rPr lang="en-AU" smtClean="0"/>
              <a:t>16 February 2022</a:t>
            </a:fld>
            <a:endParaRPr lang="en-AU" dirty="0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© NSW Department of Education |MHS Executive Term 3: Week 8</a:t>
            </a:r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443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7" r:id="rId1"/>
    <p:sldLayoutId id="2147484658" r:id="rId2"/>
    <p:sldLayoutId id="2147484659" r:id="rId3"/>
    <p:sldLayoutId id="2147484660" r:id="rId4"/>
    <p:sldLayoutId id="2147484661" r:id="rId5"/>
    <p:sldLayoutId id="2147484662" r:id="rId6"/>
    <p:sldLayoutId id="2147484663" r:id="rId7"/>
    <p:sldLayoutId id="2147484664" r:id="rId8"/>
    <p:sldLayoutId id="2147484665" r:id="rId9"/>
    <p:sldLayoutId id="2147484666" r:id="rId10"/>
    <p:sldLayoutId id="2147484667" r:id="rId11"/>
    <p:sldLayoutId id="2147484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tudentsonline.nesa.nsw.edu.a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online.nesa.nsw.edu.au/" TargetMode="External"/><Relationship Id="rId2" Type="http://schemas.openxmlformats.org/officeDocument/2006/relationships/hyperlink" Target="https://educationstandards.nsw.edu.au/wps/portal/nesa/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ac.edu.au/" TargetMode="External"/><Relationship Id="rId4" Type="http://schemas.openxmlformats.org/officeDocument/2006/relationships/hyperlink" Target="http://www.menai-h.schools.nsw.edu.au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lvl="0" algn="ctr">
              <a:spcBef>
                <a:spcPts val="300"/>
              </a:spcBef>
            </a:pPr>
            <a:br>
              <a:rPr lang="en-AU" b="1" dirty="0">
                <a:solidFill>
                  <a:srgbClr val="FF0000"/>
                </a:solidFill>
                <a:ea typeface="+mn-ea"/>
                <a:cs typeface="+mn-cs"/>
              </a:rPr>
            </a:br>
            <a:br>
              <a:rPr lang="en-AU" b="1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Menai High School </a:t>
            </a:r>
            <a:b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Assessment Policy and Procedures</a:t>
            </a: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lang="en-AU" sz="28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>
              <a:buNone/>
            </a:pPr>
            <a:endParaRPr lang="en-AU" b="1" dirty="0">
              <a:latin typeface="+mj-lt"/>
            </a:endParaRPr>
          </a:p>
          <a:p>
            <a:pPr marL="109728" indent="0" algn="ctr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pPr marL="109728" indent="0" algn="ctr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Due to COVID restrictions the annual Year 11 Preliminary Assessment information night 2022 has been replaced with this Parent Information Power point presentation.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801" y="4358120"/>
            <a:ext cx="273367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27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ASSESSMENT TASKS?</a:t>
            </a:r>
            <a:b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 marL="457200" indent="-457200"/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These are the tasks used to assess students 	</a:t>
            </a:r>
          </a:p>
          <a:p>
            <a:pPr marL="297180" lvl="1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        formal examinations, 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class tests, 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practical work, 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performance,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assignments, 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essays, 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oral presentations – etc </a:t>
            </a:r>
          </a:p>
          <a:p>
            <a:pPr marL="109728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2285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PERFORMANCE DESCRIPTORS?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spcAft>
                <a:spcPts val="0"/>
              </a:spcAft>
              <a:tabLst>
                <a:tab pos="-457200" algn="l"/>
              </a:tabLst>
            </a:pPr>
            <a:endParaRPr lang="en-AU" sz="1800" dirty="0">
              <a:latin typeface="Courier"/>
              <a:ea typeface="Times New Roman"/>
              <a:cs typeface="Times New Roman"/>
            </a:endParaRPr>
          </a:p>
          <a:p>
            <a:pPr algn="just" hangingPunct="0">
              <a:spcAft>
                <a:spcPts val="0"/>
              </a:spcAft>
              <a:tabLst>
                <a:tab pos="-457200" algn="l"/>
              </a:tabLst>
            </a:pPr>
            <a:r>
              <a:rPr lang="en-AU" spc="-15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Performance descriptors are a series of statements which summarise the observable and measurable features of student achievement and assist in the awarding of grades to students based on levels of achievement.</a:t>
            </a:r>
          </a:p>
          <a:p>
            <a:pPr algn="just" hangingPunct="0">
              <a:spcAft>
                <a:spcPts val="0"/>
              </a:spcAft>
              <a:tabLst>
                <a:tab pos="-457200" algn="l"/>
              </a:tabLst>
            </a:pPr>
            <a:endParaRPr lang="en-AU" spc="-15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 hangingPunct="0">
              <a:spcAft>
                <a:spcPts val="0"/>
              </a:spcAft>
              <a:tabLst>
                <a:tab pos="-457200" algn="l"/>
              </a:tabLst>
            </a:pPr>
            <a:r>
              <a:rPr lang="en-AU" spc="-15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Teachers will use performance descriptors to allocate ROSA grades. </a:t>
            </a:r>
          </a:p>
          <a:p>
            <a:pPr marL="114300" indent="0" algn="just" hangingPunct="0">
              <a:spcAft>
                <a:spcPts val="0"/>
              </a:spcAft>
              <a:buNone/>
              <a:tabLst>
                <a:tab pos="-457200" algn="l"/>
              </a:tabLst>
            </a:pPr>
            <a:endParaRPr lang="en-AU" sz="1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46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WHAT ARE THE REQUIREMENTS TO </a:t>
            </a:r>
          </a:p>
          <a:p>
            <a:pPr marL="109728" indent="0" algn="ctr">
              <a:buNone/>
            </a:pPr>
            <a:endParaRPr lang="en-AU" sz="3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 ELIGIBLE FOR THE AWARD OF A </a:t>
            </a:r>
          </a:p>
          <a:p>
            <a:pPr marL="109728" indent="0" algn="ctr">
              <a:buNone/>
            </a:pPr>
            <a:endParaRPr lang="en-AU" sz="3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ROSA and HSC?</a:t>
            </a:r>
            <a:b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89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7620000" cy="1143000"/>
          </a:xfrm>
        </p:spPr>
        <p:txBody>
          <a:bodyPr>
            <a:noAutofit/>
          </a:bodyPr>
          <a:lstStyle/>
          <a:p>
            <a:r>
              <a:rPr lang="en-A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REQUIREMENTS TO BE ELIGIBLE FOR THE AWARD OF A ROSA OR HIGHER SCHOOL CERTIFICATE?</a:t>
            </a:r>
            <a:br>
              <a:rPr lang="en-AU" sz="2400" dirty="0">
                <a:solidFill>
                  <a:schemeClr val="accent6">
                    <a:lumMod val="75000"/>
                  </a:schemeClr>
                </a:solidFill>
              </a:rPr>
            </a:br>
            <a:endParaRPr lang="en-A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pPr marL="571500" indent="-457200"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Attend school for the required period of time (more than 85% of the available school days) and each course.</a:t>
            </a:r>
          </a:p>
          <a:p>
            <a:pPr marL="571500" indent="-457200">
              <a:buFont typeface="+mj-lt"/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Study the pattern of courses required by NESA for the required time/hours.  </a:t>
            </a:r>
          </a:p>
          <a:p>
            <a:pPr marL="571500" indent="-457200">
              <a:buFont typeface="+mj-lt"/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Have a satisfactory record of application in their studies;</a:t>
            </a:r>
          </a:p>
          <a:p>
            <a:pPr marL="571500" indent="-457200">
              <a:buFont typeface="+mj-lt"/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Complete the requirements for a sufficient number of courses, including practical, oral or project works;</a:t>
            </a:r>
          </a:p>
          <a:p>
            <a:pPr marL="571500" indent="-457200">
              <a:buFont typeface="+mj-lt"/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Complete assessment requirements for a sufficient number of courses;</a:t>
            </a:r>
          </a:p>
          <a:p>
            <a:pPr marL="114300" indent="0">
              <a:buNone/>
            </a:pPr>
            <a:endParaRPr lang="en-A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If the requirements for any of the core courses have not been met a student could be ineligible for the ROSA or HSC </a:t>
            </a:r>
          </a:p>
          <a:p>
            <a:pPr marL="114300" indent="0">
              <a:buNone/>
            </a:pPr>
            <a:endParaRPr lang="en-A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Example: a student has been N Determined in one course in Preliminary HSC the student will not be eligible for their ROSA, as they have only completed 10 units. Each student must complete 12 units for a ROSA. </a:t>
            </a:r>
          </a:p>
          <a:p>
            <a:pPr marL="571500" indent="-457200">
              <a:buFont typeface="+mj-lt"/>
              <a:buAutoNum type="arabicPeriod"/>
            </a:pPr>
            <a:endParaRPr lang="en-A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dirty="0"/>
          </a:p>
          <a:p>
            <a:pPr marL="571500" indent="-457200"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pPr marL="624078" indent="-514350">
              <a:buAutoNum type="arabicPlain"/>
            </a:pPr>
            <a:endParaRPr lang="en-AU" dirty="0">
              <a:latin typeface="+mj-lt"/>
            </a:endParaRPr>
          </a:p>
          <a:p>
            <a:pPr marL="109728" indent="0">
              <a:buNone/>
            </a:pPr>
            <a:r>
              <a:rPr lang="en-AU" dirty="0">
                <a:latin typeface="+mj-lt"/>
              </a:rPr>
              <a:t>	</a:t>
            </a:r>
          </a:p>
          <a:p>
            <a:pPr marL="109728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882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RESPONSIBILITIES</a:t>
            </a:r>
            <a:b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COMPLETE THE ROSA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Work diligently and consistently concerning all course work.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AU" u="sng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make a </a:t>
            </a:r>
            <a:r>
              <a:rPr lang="en-AU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serious attempt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at every course assessment task. If students do not this can result is a </a:t>
            </a:r>
          </a:p>
          <a:p>
            <a:pPr marL="11430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  mark of zero being awarded for that task. 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Each student must complete the task by the 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indicated on the task.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If students do not this will result in a mark of zero being awarded for that task.  </a:t>
            </a:r>
          </a:p>
          <a:p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004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RESPONSIBILITIES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COMPLETE THE ROSA.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All work presented for assessment </a:t>
            </a:r>
            <a:r>
              <a:rPr lang="en-AU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the student's own work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If this is found out not to be the case, then a consequence will occur concerning their mark for that task for that task.  An N determination warning letter will also be sent. 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In Year 12 it could result in the student being placed on the NESA Malpractice Register.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5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RESPONSIBILITIES</a:t>
            </a: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620000" cy="4800600"/>
          </a:xfrm>
        </p:spPr>
        <p:txBody>
          <a:bodyPr>
            <a:normAutofit fontScale="925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AU" u="sng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weeks' notice will be given for any task or any change of date for a task and it is the student's responsibility to report unduly onerous task loads immediately they occur.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An indication of when each of the assessment tasks will take place;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mark value of each task in relation to the total number of marks for the course;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Each faculty will issue you with an Assessment policy for each of its courses you take. 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components and their weightings as specified;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nature of each assessment task (e.g. assignment)</a:t>
            </a:r>
          </a:p>
          <a:p>
            <a:pPr marL="571500" indent="-457200">
              <a:buFont typeface="+mj-lt"/>
              <a:buAutoNum type="arabicPeriod"/>
            </a:pPr>
            <a:r>
              <a:rPr lang="en-AU" spc="-15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Use the Performance Descriptors statements to assist in the awarding of grades to students based on levels of achievement.</a:t>
            </a:r>
            <a:endParaRPr lang="en-AU" sz="1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4980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PROVISIONS / ILLNESS OR MISADVENTURE</a:t>
            </a: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provisions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for students with disabilities.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These need to be applied for with the NSW Education Standards Authority (NESA) 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Discuss with Head Teacher Support, your Year Advisor, Head Teacher Mrs Ferraro or your Deputy Principal Mrs Allen.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8244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AU" b="1" dirty="0"/>
            </a:br>
            <a:r>
              <a:rPr lang="en-A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PROVISIONS / ILLNESS OR MISADVENTURE</a:t>
            </a:r>
            <a:b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620000" cy="48006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Illness or misadventure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11430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These matters can be discussed with the Head Teacher of the subject and/or your Deputy Principal . Application forms are to be collected from the front office.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must be notified that an incident has occurred with 48 hours of the task.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Evidence must be attached with any Illness Misadventure application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94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TASKS NOT SUBMITTED</a:t>
            </a: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>
            <a:normAutofit/>
          </a:bodyPr>
          <a:lstStyle/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DO I HAVE TO DO THE ASSESSMENT TASKS?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Yes.  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who fail to complete 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of the available marks will be regarded as not having satisfactorily completed the course of study.  In cases of </a:t>
            </a:r>
            <a:r>
              <a:rPr lang="en-A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NON-SATISFACTORY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completion, a "N“ (non complication of the course will be  submitted to the NESA).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Technology issues will not be an acceptable excuse. Students will need to ensure the work/task is saved in more than one place.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 may need to enrol in Year 10 course again next year.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903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 of Country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 would like to acknowledge the Cabrogal clan of the Darug nation who are the traditional custodians of this land. I would like to acknowledge the Dharawal and Gandangara nations who also accessed this land and pay my respect to all Elders – past, present and future. I would also like to extend that respect to both Aboriginal and non- Aboriginal people here today. </a:t>
            </a:r>
          </a:p>
        </p:txBody>
      </p:sp>
    </p:spTree>
    <p:extLst>
      <p:ext uri="{BB962C8B-B14F-4D97-AF65-F5344CB8AC3E}">
        <p14:creationId xmlns:p14="http://schemas.microsoft.com/office/powerpoint/2010/main" val="3306837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 ONLY HAVE TO COMPLETE ASSESSMENT TASKS?</a:t>
            </a: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64327"/>
            <a:ext cx="7543800" cy="3726873"/>
          </a:xfrm>
        </p:spPr>
        <p:txBody>
          <a:bodyPr/>
          <a:lstStyle/>
          <a:p>
            <a:pPr marL="114300" indent="0">
              <a:buNone/>
            </a:pP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No.</a:t>
            </a:r>
            <a:r>
              <a:rPr lang="en-AU" sz="4000" dirty="0">
                <a:latin typeface="+mj-lt"/>
              </a:rPr>
              <a:t>  </a:t>
            </a:r>
            <a:endParaRPr lang="en-AU" dirty="0">
              <a:latin typeface="+mj-lt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You are expected to complete coursework for all subjects.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who do not complete course work may be issued with an “N” determination (i.e. non-completion ) in that subject.</a:t>
            </a:r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999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143000"/>
          </a:xfrm>
        </p:spPr>
        <p:txBody>
          <a:bodyPr>
            <a:normAutofit fontScale="90000"/>
          </a:bodyPr>
          <a:lstStyle/>
          <a:p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HAPPENS IF I AM ABSENT THROUGH ILLNESS OR INJURY?</a:t>
            </a:r>
            <a:br>
              <a:rPr lang="en-A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39624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 the Head Teacher of that subject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within 48 hours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due date of the task.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On the first day of return to school the student is to; 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Complete illness / misadventure form to complete and return to the Head Teacher/Deputy Principal with appropriate documentation as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evidence.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Be prepared to do the exam or assessment task or hand in the task on the first day of return to school.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213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EXAMINATIONS/ FORMAL EXAMS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>
            <a:norm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It is not an automatic that the exam will be rescheduled.  This will be at the discretion of the Principal or Principals representative.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missed exams can only be re scheduled during the exam period and the first day of return back to normal lessons.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Failure to comply with the requirements in the section above will result in a mark of zero for that task and the issuing of an `N' warning letter.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01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ON ASSESSMENT DAYS.</a:t>
            </a:r>
            <a: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On the day of Assessable Tasks, students MUST attend all timetabled lessons, otherwise they will be considered absent and require a medical certificate - no student should gain an unfair advantage over other students.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83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MALPRACTICE IN ASSESSMENT TASKS</a:t>
            </a:r>
            <a:endParaRPr lang="en-A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All work presented in Assessment Tasks must be your own work.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i="1" dirty="0">
                <a:latin typeface="Arial" panose="020B0604020202020204" pitchFamily="34" charset="0"/>
                <a:cs typeface="Arial" panose="020B0604020202020204" pitchFamily="34" charset="0"/>
              </a:rPr>
              <a:t>All Year 11 students must complete an </a:t>
            </a:r>
            <a:r>
              <a:rPr lang="en-AU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‘All My Own Work’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course to be eligible for the HSC. 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This course was completed at the end of Year 10 2021 ready for the start of Year 11 2022. </a:t>
            </a:r>
          </a:p>
        </p:txBody>
      </p:sp>
    </p:spTree>
    <p:extLst>
      <p:ext uri="{BB962C8B-B14F-4D97-AF65-F5344CB8AC3E}">
        <p14:creationId xmlns:p14="http://schemas.microsoft.com/office/powerpoint/2010/main" val="888888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COMPLETION OR N DETERMINATION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If a student has not followed the requirements for a ROSA teachers will;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Send a “N” Warning letter explaining the requirements that have not been met by the student.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letter will indicate the action the student must follow to redeem the “N” Warning and the due date of the action/ completion of the task. The student will still be awarded zero for the task. But the teacher needs to see the abilities of the student </a:t>
            </a:r>
          </a:p>
          <a:p>
            <a:pPr marL="11430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What is the minimum number of N waring letters in a subject are needed before the student can be N Determined.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Two N warning letters is the minimum number of letters needed to be sent to the parents. </a:t>
            </a:r>
          </a:p>
          <a:p>
            <a:pPr marL="11430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What action/s does the student need to do to redeem?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Complete the task or resubmit the task by the new date indicated on the letter. </a:t>
            </a:r>
          </a:p>
          <a:p>
            <a:pPr marL="114300" indent="0">
              <a:buNone/>
            </a:pPr>
            <a:endParaRPr lang="en-AU" dirty="0"/>
          </a:p>
          <a:p>
            <a:pPr marL="114300" indent="0">
              <a:buNone/>
            </a:pPr>
            <a:endParaRPr lang="en-AU" dirty="0"/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7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ELIGIBLE FOR A ROSA OR HSC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who are not eligible for the ROSA but leave school will receive a Transcript of Study. TOSA 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Year 12 students who are not eligible for a HSC will receive their ROSA with the Year 10 grades and Year 11 grades. </a:t>
            </a:r>
          </a:p>
        </p:txBody>
      </p:sp>
    </p:spTree>
    <p:extLst>
      <p:ext uri="{BB962C8B-B14F-4D97-AF65-F5344CB8AC3E}">
        <p14:creationId xmlns:p14="http://schemas.microsoft.com/office/powerpoint/2010/main" val="2634128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STANDARDS IN LITERACY AND NUMERACY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Each student needs to meet the minimum standard.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 who have not met this standard yet will be able to redone this during semester 1 this year.  </a:t>
            </a:r>
          </a:p>
        </p:txBody>
      </p:sp>
    </p:spTree>
    <p:extLst>
      <p:ext uri="{BB962C8B-B14F-4D97-AF65-F5344CB8AC3E}">
        <p14:creationId xmlns:p14="http://schemas.microsoft.com/office/powerpoint/2010/main" val="2539909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4800" y="472027"/>
            <a:ext cx="8153400" cy="59246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280070"/>
                </a:solidFill>
                <a:effectLst/>
              </a:rPr>
              <a:t> 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Leaving without your HSC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28007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If you decide to leave school before completing your HSC, you have three other options to show your achievements and credentials: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eRecord: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 You can retrieve a record of your grades from Students Online at any time.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Record of School Achievement (RoSA):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 You may be eligible for a RoSA if you meet certain criteria. The RoSA shows your courses and grades for Years 10 and 11, and any HSC courses you have taken.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Literacy and numeracy test results: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 You can take optional online literacy and numeracy tests and show the results to potential employers.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Talk to your teachers about the RoSA and the literacy and numeracy tests if you are thinking about leaving before you complete the HSC.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  </a:t>
            </a:r>
            <a:r>
              <a:rPr kumimoji="0" lang="en-US" altLang="en-US" sz="20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6" name="Picture 2" descr="http://educationstandards.nsw.edu.au/wps/wcm/connect/4e15d768-050b-496c-ba06-c2cbbe0e698f/1/senior-study-pathways.png?MOD=AJPERES&amp;CVID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85798" y="3424814"/>
            <a:ext cx="6248400" cy="343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806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1828800"/>
          </a:xfrm>
        </p:spPr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>
            <a:normAutofit/>
          </a:bodyPr>
          <a:lstStyle/>
          <a:p>
            <a:r>
              <a:rPr lang="en-A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on line </a:t>
            </a:r>
            <a:r>
              <a:rPr lang="en-A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https://studentsonline.nesa.nsw.edu.au/</a:t>
            </a:r>
            <a:endParaRPr lang="en-A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very important site that students will need register themselves as</a:t>
            </a:r>
          </a:p>
          <a:p>
            <a:pPr marL="114300" indent="0">
              <a:buNone/>
            </a:pPr>
            <a:r>
              <a:rPr lang="en-A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method of communication by NESA to students.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58" b="5767"/>
          <a:stretch/>
        </p:blipFill>
        <p:spPr bwMode="auto">
          <a:xfrm>
            <a:off x="457199" y="1771357"/>
            <a:ext cx="7434775" cy="508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42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  <a:r>
              <a:rPr lang="en-AU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What information will be discussed in this presentation?</a:t>
            </a:r>
          </a:p>
          <a:p>
            <a:pPr marL="566928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Copies of the  Assessment Policy and procedures. </a:t>
            </a:r>
          </a:p>
          <a:p>
            <a:pPr marL="566928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Assessment Policy summary and main points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Why and what is assessment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Performance Descriptors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Requirements to be e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ligible for the award of a ROSA ?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 Responsibilities/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School Responsibilities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Disability Provisions / Illness or Misadventure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Non submission of tasks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Process if absent for an assessment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Importance of completing all course work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4108" lvl="1" indent="-457200">
              <a:buFont typeface="+mj-lt"/>
              <a:buAutoNum type="arabicPeriod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Malpractice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 Determination ( Non Completion of a course)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Minimum Standards in  Literacy and Numeracy for the HSC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NESA’s Students On Line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Helpful websites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6908" lvl="1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4108" lvl="1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052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/>
          <a:lstStyle/>
          <a:p>
            <a: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 Web 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620000" cy="4800600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NESA </a:t>
            </a:r>
          </a:p>
          <a:p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https://educationstandards.nsw.edu.au/wps/portal/nesa/home</a:t>
            </a:r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NESA Students On Line </a:t>
            </a:r>
          </a:p>
          <a:p>
            <a:r>
              <a:rPr lang="en-A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on line </a:t>
            </a:r>
            <a:r>
              <a:rPr lang="en-A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https://studentsonline.nesa.nsw.edu.au/</a:t>
            </a:r>
            <a:endParaRPr lang="en-A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Menai High School </a:t>
            </a:r>
          </a:p>
          <a:p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http://www.menai-h.schools.nsw.edu.au</a:t>
            </a:r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University Admissions Centre</a:t>
            </a:r>
          </a:p>
          <a:p>
            <a:r>
              <a:rPr lang="en-A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www.uac.edu.au</a:t>
            </a:r>
            <a:endParaRPr lang="en-A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4000" dirty="0">
              <a:latin typeface="+mj-lt"/>
            </a:endParaRPr>
          </a:p>
          <a:p>
            <a:pPr marL="109728" indent="0">
              <a:buNone/>
            </a:pPr>
            <a:r>
              <a:rPr lang="en-AU" sz="4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144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SUPPORT IS NEEDED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/>
          <a:lstStyle/>
          <a:p>
            <a:r>
              <a:rPr lang="en-AU" sz="2400" b="1" dirty="0">
                <a:solidFill>
                  <a:srgbClr val="7030A0"/>
                </a:solidFill>
                <a:latin typeface="+mj-lt"/>
              </a:rPr>
              <a:t>Year Advisors, Head Teacher Welfare, School Counsellor -   Mrs Hackett </a:t>
            </a:r>
          </a:p>
          <a:p>
            <a:endParaRPr lang="en-AU" sz="2400" b="1" dirty="0">
              <a:solidFill>
                <a:srgbClr val="7030A0"/>
              </a:solidFill>
              <a:latin typeface="+mj-lt"/>
            </a:endParaRPr>
          </a:p>
          <a:p>
            <a:pPr>
              <a:buClr>
                <a:srgbClr val="A04DA3"/>
              </a:buClr>
            </a:pPr>
            <a:r>
              <a:rPr lang="en-AU" sz="2400" b="1" dirty="0">
                <a:solidFill>
                  <a:srgbClr val="7030A0"/>
                </a:solidFill>
                <a:latin typeface="+mj-lt"/>
              </a:rPr>
              <a:t>Learning Support Team – Mrs Cooper </a:t>
            </a:r>
          </a:p>
          <a:p>
            <a:pPr>
              <a:buClr>
                <a:srgbClr val="A04DA3"/>
              </a:buClr>
            </a:pPr>
            <a:endParaRPr lang="en-AU" sz="1800" b="1" dirty="0">
              <a:latin typeface="+mj-lt"/>
            </a:endParaRPr>
          </a:p>
          <a:p>
            <a:r>
              <a:rPr lang="en-AU" sz="2400" b="1" dirty="0">
                <a:solidFill>
                  <a:srgbClr val="7030A0"/>
                </a:solidFill>
                <a:latin typeface="+mj-lt"/>
              </a:rPr>
              <a:t>Menai High Careers Website-Mr Gregory</a:t>
            </a:r>
          </a:p>
          <a:p>
            <a:endParaRPr lang="en-AU" sz="2400" b="1" dirty="0">
              <a:solidFill>
                <a:srgbClr val="7030A0"/>
              </a:solidFill>
              <a:latin typeface="+mj-lt"/>
            </a:endParaRPr>
          </a:p>
          <a:p>
            <a:r>
              <a:rPr lang="en-AU" sz="2400" b="1" dirty="0">
                <a:solidFill>
                  <a:srgbClr val="7030A0"/>
                </a:solidFill>
                <a:latin typeface="+mj-lt"/>
              </a:rPr>
              <a:t>Year Advisor Ms Ready and Mr Cole </a:t>
            </a:r>
          </a:p>
          <a:p>
            <a:endParaRPr lang="en-AU" sz="2400" b="1" dirty="0">
              <a:solidFill>
                <a:srgbClr val="7030A0"/>
              </a:solidFill>
              <a:latin typeface="+mj-lt"/>
            </a:endParaRPr>
          </a:p>
          <a:p>
            <a:r>
              <a:rPr lang="en-AU" sz="2400" b="1" dirty="0">
                <a:solidFill>
                  <a:srgbClr val="7030A0"/>
                </a:solidFill>
                <a:latin typeface="+mj-lt"/>
              </a:rPr>
              <a:t>Head Teachers of each Faculty </a:t>
            </a:r>
          </a:p>
          <a:p>
            <a:endParaRPr lang="en-AU" b="1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7" y="5562600"/>
            <a:ext cx="57340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495800"/>
            <a:ext cx="28575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924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The school will use the following methods to communicate to parents;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Parent portal on Sentral </a:t>
            </a:r>
          </a:p>
          <a:p>
            <a:pPr lvl="1"/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This could be a message or email.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Letters sent home from teachers or Head Teachers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School Newsletter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School Website- Assessment policy booklet/ Welfare Discipline booklet placed on the website. 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General announcements via Facebook </a:t>
            </a:r>
          </a:p>
          <a:p>
            <a:pPr marL="114300" indent="0">
              <a:buNone/>
            </a:pP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Thank you Year 11 Parents for the support you provide your child. </a:t>
            </a:r>
          </a:p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Your child has been given a copy of the 2022 Preliminary HSC Assessment policy and assessment schedules</a:t>
            </a:r>
          </a:p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Your child  has also completed an Assessment lesson and quiz, which they need to score 90% or more.  </a:t>
            </a:r>
          </a:p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If you have any questions please contact Mrs Allen.  </a:t>
            </a:r>
          </a:p>
        </p:txBody>
      </p:sp>
    </p:spTree>
    <p:extLst>
      <p:ext uri="{BB962C8B-B14F-4D97-AF65-F5344CB8AC3E}">
        <p14:creationId xmlns:p14="http://schemas.microsoft.com/office/powerpoint/2010/main" val="278328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Menai High School Exit Outcomes 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676" y="2605262"/>
            <a:ext cx="7219048" cy="279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48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Year 12 – HSC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Year 11 – ROSA transcript with grades from 	Preliminary courses and Year 10 Grades 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NESA Literacy Numeracy teat results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Year 10 – ROSA transcript with Year 10 grades 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NESA Literacy Numeracy teat results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599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SA sample student st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3250"/>
            <a:ext cx="4495800" cy="634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72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143000"/>
          </a:xfrm>
        </p:spPr>
        <p:txBody>
          <a:bodyPr/>
          <a:lstStyle/>
          <a:p>
            <a:r>
              <a:rPr lang="en-A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Menai High School </a:t>
            </a:r>
            <a:br>
              <a:rPr lang="en-A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Policy and Procedures</a:t>
            </a:r>
            <a:r>
              <a:rPr lang="en-AU" sz="4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AU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808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Of School Achievement 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(ROSA) 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TIMELINE 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AU" sz="4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ROSA (YR11)</a:t>
            </a:r>
            <a:r>
              <a:rPr lang="en-AU" sz="4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Term 1 to end Term 4</a:t>
            </a:r>
          </a:p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HSC</a:t>
            </a:r>
            <a:r>
              <a:rPr lang="en-AU" sz="4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(Yr 11and Yr 12) </a:t>
            </a:r>
            <a:r>
              <a:rPr lang="en-AU" sz="4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4 to the end of Term 3  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9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ASSESSMENT NECESSARY?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>
              <a:latin typeface="+mj-lt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Assessment allows due weight to be given during the course to student achievement.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Course assessment schedule is used to;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allocate grades  for Year 11 and 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School Assessment Marks for Year 12 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complete school academic reports.</a:t>
            </a:r>
          </a:p>
        </p:txBody>
      </p:sp>
    </p:spTree>
    <p:extLst>
      <p:ext uri="{BB962C8B-B14F-4D97-AF65-F5344CB8AC3E}">
        <p14:creationId xmlns:p14="http://schemas.microsoft.com/office/powerpoint/2010/main" val="42248902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3 - &amp;quot; HSC and RoSA ASSESSMENT TIMELINE  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ASSESSMENT WHY IS ASSESSMENT NECESSARY? 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WHAT ARE ASSESSMENT TASKS? &amp;quot;&quot;/&gt;&lt;property id=&quot;20307&quot; value=&quot;258&quot;/&gt;&lt;/object&gt;&lt;object type=&quot;3&quot; unique_id=&quot;10008&quot;&gt;&lt;property id=&quot;20148&quot; value=&quot;5&quot;/&gt;&lt;property id=&quot;20300&quot; value=&quot;Slide 7 - &amp;quot;WHAT ARE THE REQUIREMENTS TO BE ELIGIBLE FOR THE AWARD OF A ROSA OR HIGHER SCHOOL CERTIFICATE? &amp;quot;&quot;/&gt;&lt;property id=&quot;20307&quot; value=&quot;259&quot;/&gt;&lt;/object&gt;&lt;object type=&quot;3&quot; unique_id=&quot;10009&quot;&gt;&lt;property id=&quot;20148&quot; value=&quot;5&quot;/&gt;&lt;property id=&quot;20300&quot; value=&quot;Slide 10 - &amp;quot;WHAT ARE THE REQUIREMENTS TO BE ELIGIBLE FOR THE AWARD OF A ROSA OR  HIGHER SCHOOL CERTIFICATE? &amp;quot;&quot;/&gt;&lt;property id=&quot;20307&quot; value=&quot;261&quot;/&gt;&lt;/object&gt;&lt;object type=&quot;3&quot; unique_id=&quot;10010&quot;&gt;&lt;property id=&quot;20148&quot; value=&quot;5&quot;/&gt;&lt;property id=&quot;20300&quot; value=&quot;Slide 12 - &amp;quot;STUDENT RESPONSIBILITIES &amp;quot;&quot;/&gt;&lt;property id=&quot;20307&quot; value=&quot;271&quot;/&gt;&lt;/object&gt;&lt;object type=&quot;3&quot; unique_id=&quot;10011&quot;&gt;&lt;property id=&quot;20148&quot; value=&quot;5&quot;/&gt;&lt;property id=&quot;20300&quot; value=&quot;Slide 13 - &amp;quot;STUDENT RESPONSIBILITIES &amp;quot;&quot;/&gt;&lt;property id=&quot;20307&quot; value=&quot;267&quot;/&gt;&lt;/object&gt;&lt;object type=&quot;3&quot; unique_id=&quot;10012&quot;&gt;&lt;property id=&quot;20148&quot; value=&quot;5&quot;/&gt;&lt;property id=&quot;20300&quot; value=&quot;Slide 15 - &amp;quot;SCHOOL RESPONSIBILITIES &amp;quot;&quot;/&gt;&lt;property id=&quot;20307&quot; value=&quot;263&quot;/&gt;&lt;/object&gt;&lt;object type=&quot;3&quot; unique_id=&quot;10013&quot;&gt;&lt;property id=&quot;20148&quot; value=&quot;5&quot;/&gt;&lt;property id=&quot;20300&quot; value=&quot;Slide 18 - &amp;quot;SCHOOL RESPONSIBILITIES &amp;quot;&quot;/&gt;&lt;property id=&quot;20307&quot; value=&quot;266&quot;/&gt;&lt;/object&gt;&lt;object type=&quot;3&quot; unique_id=&quot;10014&quot;&gt;&lt;property id=&quot;20148&quot; value=&quot;5&quot;/&gt;&lt;property id=&quot;20300&quot; value=&quot;Slide 22 - &amp;quot; DISABILITY PROVISIONS / ILLNESS OR MISADVENTURE  &amp;quot;&quot;/&gt;&lt;property id=&quot;20307&quot; value=&quot;268&quot;/&gt;&lt;/object&gt;&lt;object type=&quot;3&quot; unique_id=&quot;10015&quot;&gt;&lt;property id=&quot;20148&quot; value=&quot;5&quot;/&gt;&lt;property id=&quot;20300&quot; value=&quot;Slide 23 - &amp;quot;ASSESSMENT TASKS NOT SUBMITTED &amp;quot;&quot;/&gt;&lt;property id=&quot;20307&quot; value=&quot;272&quot;/&gt;&lt;/object&gt;&lt;object type=&quot;3&quot; unique_id=&quot;10016&quot;&gt;&lt;property id=&quot;20148&quot; value=&quot;5&quot;/&gt;&lt;property id=&quot;20300&quot; value=&quot;Slide 24 - &amp;quot;DO I ONLY HAVE TO COMPLETE ASSESSMENT TASKS? &amp;quot;&quot;/&gt;&lt;property id=&quot;20307&quot; value=&quot;270&quot;/&gt;&lt;/object&gt;&lt;object type=&quot;3&quot; unique_id=&quot;10017&quot;&gt;&lt;property id=&quot;20148&quot; value=&quot;5&quot;/&gt;&lt;property id=&quot;20300&quot; value=&quot;Slide 25 - &amp;quot;WHAT HAPPENS IF I AM ABSENT THROUGH ILLNESS OR INJURY? &amp;quot;&quot;/&gt;&lt;property id=&quot;20307&quot; value=&quot;273&quot;/&gt;&lt;/object&gt;&lt;object type=&quot;3&quot; unique_id=&quot;10018&quot;&gt;&lt;property id=&quot;20148&quot; value=&quot;5&quot;/&gt;&lt;property id=&quot;20300&quot; value=&quot;Slide 26 - &amp;quot;DURING EXAMINATIONS/ FORMAL EXAMS &amp;quot;&quot;/&gt;&lt;property id=&quot;20307&quot; value=&quot;280&quot;/&gt;&lt;/object&gt;&lt;object type=&quot;3&quot; unique_id=&quot;10019&quot;&gt;&lt;property id=&quot;20148&quot; value=&quot;5&quot;/&gt;&lt;property id=&quot;20300&quot; value=&quot;Slide 27 - &amp;quot;ATTENDANCE ON ASSESSMENT DAYS. &amp;quot;&quot;/&gt;&lt;property id=&quot;20307&quot; value=&quot;281&quot;/&gt;&lt;/object&gt;&lt;object type=&quot;3&quot; unique_id=&quot;10020&quot;&gt;&lt;property id=&quot;20148&quot; value=&quot;5&quot;/&gt;&lt;property id=&quot;20300&quot; value=&quot;Slide 28 - &amp;quot;MALPRACTICE IN ASSESSMENT TASKS&amp;quot;&quot;/&gt;&lt;property id=&quot;20307&quot; value=&quot;275&quot;/&gt;&lt;/object&gt;&lt;object type=&quot;3&quot; unique_id=&quot;10021&quot;&gt;&lt;property id=&quot;20148&quot; value=&quot;5&quot;/&gt;&lt;property id=&quot;20300&quot; value=&quot;Slide 29 - &amp;quot;MALPRACTICE REGISTER&amp;quot;&quot;/&gt;&lt;property id=&quot;20307&quot; value=&quot;282&quot;/&gt;&lt;/object&gt;&lt;object type=&quot;3&quot; unique_id=&quot;10022&quot;&gt;&lt;property id=&quot;20148&quot; value=&quot;5&quot;/&gt;&lt;property id=&quot;20300&quot; value=&quot;Slide 30 - &amp;quot;ASSESSMENT RANKS Year 11 and 12  &amp;quot;&quot;/&gt;&lt;property id=&quot;20307&quot; value=&quot;276&quot;/&gt;&lt;/object&gt;&lt;object type=&quot;3&quot; unique_id=&quot;10024&quot;&gt;&lt;property id=&quot;20148&quot; value=&quot;5&quot;/&gt;&lt;property id=&quot;20300&quot; value=&quot;Slide 36 - &amp;quot;Web Sites &amp;quot;&quot;/&gt;&lt;property id=&quot;20307&quot; value=&quot;279&quot;/&gt;&lt;/object&gt;&lt;object type=&quot;3&quot; unique_id=&quot;10324&quot;&gt;&lt;property id=&quot;20148&quot; value=&quot;5&quot;/&gt;&lt;property id=&quot;20300&quot; value=&quot;Slide 6&quot;/&gt;&lt;property id=&quot;20307&quot; value=&quot;283&quot;/&gt;&lt;/object&gt;&lt;object type=&quot;3&quot; unique_id=&quot;10325&quot;&gt;&lt;property id=&quot;20148&quot; value=&quot;5&quot;/&gt;&lt;property id=&quot;20300&quot; value=&quot;Slide 8 - &amp;quot;WHAT ARE THE REQUIREMENTS TO BE ELIGIBLE FOR THE AWARD OF A ROSA OR  HIGHER SCHOOL CERTIFICATE? &amp;quot;&quot;/&gt;&lt;property id=&quot;20307&quot; value=&quot;284&quot;/&gt;&lt;/object&gt;&lt;object type=&quot;3&quot; unique_id=&quot;10326&quot;&gt;&lt;property id=&quot;20148&quot; value=&quot;5&quot;/&gt;&lt;property id=&quot;20300&quot; value=&quot;Slide 9 - &amp;quot;WHAT ARE THE REQUIREMENTS TO BE ELIGIBLE FOR THE AWARD OF A ROSA OR  HIGHER SCHOOL CERTIFICATE? &amp;quot;&quot;/&gt;&lt;property id=&quot;20307&quot; value=&quot;285&quot;/&gt;&lt;/object&gt;&lt;object type=&quot;3&quot; unique_id=&quot;10535&quot;&gt;&lt;property id=&quot;20148&quot; value=&quot;5&quot;/&gt;&lt;property id=&quot;20300&quot; value=&quot;Slide 11 - &amp;quot;WHAT ARE THE REQUIREMENTS TO BE ELIGIBLE FOR THE AWARD OF A ROSA OR A HIGHER SCHOOL CERTIFICATE?&amp;quot;&quot;/&gt;&lt;property id=&quot;20307&quot; value=&quot;286&quot;/&gt;&lt;/object&gt;&lt;object type=&quot;3&quot; unique_id=&quot;10810&quot;&gt;&lt;property id=&quot;20148&quot; value=&quot;5&quot;/&gt;&lt;property id=&quot;20300&quot; value=&quot;Slide 14 - &amp;quot;SCHOOL RESPONSIBILITIES&amp;quot;&quot;/&gt;&lt;property id=&quot;20307&quot; value=&quot;288&quot;/&gt;&lt;/object&gt;&lt;object type=&quot;3&quot; unique_id=&quot;10956&quot;&gt;&lt;property id=&quot;20148&quot; value=&quot;5&quot;/&gt;&lt;property id=&quot;20300&quot; value=&quot;Slide 16 - &amp;quot;SCHOOL RESPONSIBILITIES&amp;quot;&quot;/&gt;&lt;property id=&quot;20307&quot; value=&quot;289&quot;/&gt;&lt;/object&gt;&lt;object type=&quot;3&quot; unique_id=&quot;10957&quot;&gt;&lt;property id=&quot;20148&quot; value=&quot;5&quot;/&gt;&lt;property id=&quot;20300&quot; value=&quot;Slide 17 - &amp;quot;SCHOOL RESPONSIBILITIES&amp;quot;&quot;/&gt;&lt;property id=&quot;20307&quot; value=&quot;290&quot;/&gt;&lt;/object&gt;&lt;object type=&quot;3&quot; unique_id=&quot;10958&quot;&gt;&lt;property id=&quot;20148&quot; value=&quot;5&quot;/&gt;&lt;property id=&quot;20300&quot; value=&quot;Slide 20 - &amp;quot;SCHOOL RESPONSIBILITIES&amp;quot;&quot;/&gt;&lt;property id=&quot;20307&quot; value=&quot;291&quot;/&gt;&lt;/object&gt;&lt;object type=&quot;3&quot; unique_id=&quot;11151&quot;&gt;&lt;property id=&quot;20148&quot; value=&quot;5&quot;/&gt;&lt;property id=&quot;20300&quot; value=&quot;Slide 19 - &amp;quot;SCHOOL RESPONSIBILITIES&amp;quot;&quot;/&gt;&lt;property id=&quot;20307&quot; value=&quot;292&quot;/&gt;&lt;/object&gt;&lt;object type=&quot;3&quot; unique_id=&quot;11152&quot;&gt;&lt;property id=&quot;20148&quot; value=&quot;5&quot;/&gt;&lt;property id=&quot;20300&quot; value=&quot;Slide 21 - &amp;quot;DISABILITY PROVISIONS / ILLNESS OR MISADVENTURE &amp;quot;&quot;/&gt;&lt;property id=&quot;20307&quot; value=&quot;293&quot;/&gt;&lt;/object&gt;&lt;object type=&quot;3&quot; unique_id=&quot;11591&quot;&gt;&lt;property id=&quot;20148&quot; value=&quot;5&quot;/&gt;&lt;property id=&quot;20300&quot; value=&quot;Slide 34 - &amp;quot; &amp;quot;&quot;/&gt;&lt;property id=&quot;20307&quot; value=&quot;294&quot;/&gt;&lt;/object&gt;&lt;object type=&quot;3&quot; unique_id=&quot;11898&quot;&gt;&lt;property id=&quot;20148&quot; value=&quot;5&quot;/&gt;&lt;property id=&quot;20300&quot; value=&quot;Slide 31 - &amp;quot;Qualifications &amp;quot;&quot;/&gt;&lt;property id=&quot;20307&quot; value=&quot;296&quot;/&gt;&lt;/object&gt;&lt;object type=&quot;3&quot; unique_id=&quot;11899&quot;&gt;&lt;property id=&quot;20148&quot; value=&quot;5&quot;/&gt;&lt;property id=&quot;20300&quot; value=&quot;Slide 33 - &amp;quot;Not Eligible for a RoSA or HSC &amp;quot;&quot;/&gt;&lt;property id=&quot;20307&quot; value=&quot;295&quot;/&gt;&lt;/object&gt;&lt;object type=&quot;3&quot; unique_id=&quot;12080&quot;&gt;&lt;property id=&quot;20148&quot; value=&quot;5&quot;/&gt;&lt;property id=&quot;20300&quot; value=&quot;Slide 35 - &amp;quot;Board of Studies Assessment Resource Centre (ARC)&amp;quot;&quot;/&gt;&lt;property id=&quot;20307&quot; value=&quot;297&quot;/&gt;&lt;/object&gt;&lt;object type=&quot;3&quot; unique_id=&quot;12303&quot;&gt;&lt;property id=&quot;20148&quot; value=&quot;5&quot;/&gt;&lt;property id=&quot;20300&quot; value=&quot;Slide 32&quot;/&gt;&lt;property id=&quot;20307&quot; value=&quot;299&quot;/&gt;&lt;/object&gt;&lt;object type=&quot;3&quot; unique_id=&quot;12633&quot;&gt;&lt;property id=&quot;20148&quot; value=&quot;5&quot;/&gt;&lt;property id=&quot;20300&quot; value=&quot;Slide 39&quot;/&gt;&lt;property id=&quot;20307&quot; value=&quot;301&quot;/&gt;&lt;/object&gt;&lt;object type=&quot;3&quot; unique_id=&quot;12634&quot;&gt;&lt;property id=&quot;20148&quot; value=&quot;5&quot;/&gt;&lt;property id=&quot;20300&quot; value=&quot;Slide 40 - &amp;quot;Work Experience &amp;quot;&quot;/&gt;&lt;property id=&quot;20307&quot; value=&quot;300&quot;/&gt;&lt;/object&gt;&lt;object type=&quot;3&quot; unique_id=&quot;12675&quot;&gt;&lt;property id=&quot;20148&quot; value=&quot;5&quot;/&gt;&lt;property id=&quot;20300&quot; value=&quot;Slide 37 - &amp;quot;If Support is needed &amp;quot;&quot;/&gt;&lt;property id=&quot;20307&quot; value=&quot;302&quot;/&gt;&lt;/object&gt;&lt;object type=&quot;3&quot; unique_id=&quot;12799&quot;&gt;&lt;property id=&quot;20148&quot; value=&quot;5&quot;/&gt;&lt;property id=&quot;20300&quot; value=&quot;Slide 2 - &amp;quot;Welcome &amp;quot;&quot;/&gt;&lt;property id=&quot;20307&quot; value=&quot;303&quot;/&gt;&lt;/object&gt;&lt;object type=&quot;3&quot; unique_id=&quot;13934&quot;&gt;&lt;property id=&quot;20148&quot; value=&quot;5&quot;/&gt;&lt;property id=&quot;20300&quot; value=&quot;Slide 38 - &amp;quot;Quiz Time &amp;quot;&quot;/&gt;&lt;property id=&quot;20307&quot; value=&quot;304&quot;/&gt;&lt;/object&gt;&lt;object type=&quot;3&quot; unique_id=&quot;13935&quot;&gt;&lt;property id=&quot;20148&quot; value=&quot;5&quot;/&gt;&lt;property id=&quot;20300&quot; value=&quot;Slide 41&quot;/&gt;&lt;property id=&quot;20307&quot; value=&quot;30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784</TotalTime>
  <Words>2077</Words>
  <Application>Microsoft Office PowerPoint</Application>
  <PresentationFormat>On-screen Show (4:3)</PresentationFormat>
  <Paragraphs>232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Cambria</vt:lpstr>
      <vt:lpstr>Courier</vt:lpstr>
      <vt:lpstr>Roboto</vt:lpstr>
      <vt:lpstr>Adjacency</vt:lpstr>
      <vt:lpstr>  Menai High School  Assessment Policy and Procedures  </vt:lpstr>
      <vt:lpstr>Acknowledgement of Country </vt:lpstr>
      <vt:lpstr>Welcome </vt:lpstr>
      <vt:lpstr>Menai High School Exit Outcomes </vt:lpstr>
      <vt:lpstr>QUALIFICATIONS </vt:lpstr>
      <vt:lpstr>PowerPoint Presentation</vt:lpstr>
      <vt:lpstr>Menai High School  Assessment Policy and Procedures  </vt:lpstr>
      <vt:lpstr>Record Of School Achievement  (ROSA)  ASSESSMENT TIMELINE  </vt:lpstr>
      <vt:lpstr>ASSESSMENT WHY IS ASSESSMENT NECESSARY? </vt:lpstr>
      <vt:lpstr>WHAT ARE ASSESSMENT TASKS? </vt:lpstr>
      <vt:lpstr>WHAT ARE PERFORMANCE DESCRIPTORS? </vt:lpstr>
      <vt:lpstr>PowerPoint Presentation</vt:lpstr>
      <vt:lpstr>WHAT ARE THE REQUIREMENTS TO BE ELIGIBLE FOR THE AWARD OF A ROSA OR HIGHER SCHOOL CERTIFICATE? </vt:lpstr>
      <vt:lpstr>STUDENT RESPONSIBILITIES TO COMPLETE THE ROSA . </vt:lpstr>
      <vt:lpstr>STUDENT RESPONSIBILITIES TO COMPLETE THE ROSA. </vt:lpstr>
      <vt:lpstr>SCHOOL RESPONSIBILITIES </vt:lpstr>
      <vt:lpstr>DISABILITY PROVISIONS / ILLNESS OR MISADVENTURE </vt:lpstr>
      <vt:lpstr> DISABILITY PROVISIONS / ILLNESS OR MISADVENTURE  </vt:lpstr>
      <vt:lpstr>ASSESSMENT TASKS NOT SUBMITTED </vt:lpstr>
      <vt:lpstr>DO I ONLY HAVE TO COMPLETE ASSESSMENT TASKS? </vt:lpstr>
      <vt:lpstr> WHAT HAPPENS IF I AM ABSENT THROUGH ILLNESS OR INJURY? </vt:lpstr>
      <vt:lpstr>DURING EXAMINATIONS/ FORMAL EXAMS </vt:lpstr>
      <vt:lpstr>ATTENDANCE ON ASSESSMENT DAYS. </vt:lpstr>
      <vt:lpstr>MALPRACTICE IN ASSESSMENT TASKS</vt:lpstr>
      <vt:lpstr>NON COMPLETION OR N DETERMINATION </vt:lpstr>
      <vt:lpstr>NOT ELIGIBLE FOR A ROSA OR HSC </vt:lpstr>
      <vt:lpstr>MINIMUM STANDARDS IN LITERACY AND NUMERACY</vt:lpstr>
      <vt:lpstr>PowerPoint Presentation</vt:lpstr>
      <vt:lpstr> </vt:lpstr>
      <vt:lpstr>Helpful Web Sites </vt:lpstr>
      <vt:lpstr>IF SUPPORT IS NEEDED </vt:lpstr>
      <vt:lpstr>Parent Communication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Allen, Raelene</dc:creator>
  <cp:lastModifiedBy>Larry Trevillion</cp:lastModifiedBy>
  <cp:revision>233</cp:revision>
  <cp:lastPrinted>2017-02-22T05:48:40Z</cp:lastPrinted>
  <dcterms:created xsi:type="dcterms:W3CDTF">2006-08-16T00:00:00Z</dcterms:created>
  <dcterms:modified xsi:type="dcterms:W3CDTF">2022-02-16T04:05:57Z</dcterms:modified>
</cp:coreProperties>
</file>